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0"/>
  </p:notesMasterIdLst>
  <p:handoutMasterIdLst>
    <p:handoutMasterId r:id="rId21"/>
  </p:handoutMasterIdLst>
  <p:sldIdLst>
    <p:sldId id="427" r:id="rId5"/>
    <p:sldId id="428" r:id="rId6"/>
    <p:sldId id="415" r:id="rId7"/>
    <p:sldId id="429" r:id="rId8"/>
    <p:sldId id="439" r:id="rId9"/>
    <p:sldId id="430" r:id="rId10"/>
    <p:sldId id="437" r:id="rId11"/>
    <p:sldId id="403" r:id="rId12"/>
    <p:sldId id="434" r:id="rId13"/>
    <p:sldId id="440" r:id="rId14"/>
    <p:sldId id="442" r:id="rId15"/>
    <p:sldId id="441" r:id="rId16"/>
    <p:sldId id="438" r:id="rId17"/>
    <p:sldId id="384" r:id="rId18"/>
    <p:sldId id="433" r:id="rId19"/>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64" userDrawn="1">
          <p15:clr>
            <a:srgbClr val="A4A3A4"/>
          </p15:clr>
        </p15:guide>
        <p15:guide id="2" orient="horz" pos="2827" userDrawn="1">
          <p15:clr>
            <a:srgbClr val="A4A3A4"/>
          </p15:clr>
        </p15:guide>
        <p15:guide id="3" orient="horz" pos="1644" userDrawn="1">
          <p15:clr>
            <a:srgbClr val="A4A3A4"/>
          </p15:clr>
        </p15:guide>
        <p15:guide id="4" orient="horz" pos="2177" userDrawn="1">
          <p15:clr>
            <a:srgbClr val="A4A3A4"/>
          </p15:clr>
        </p15:guide>
        <p15:guide id="5" pos="3331" userDrawn="1">
          <p15:clr>
            <a:srgbClr val="A4A3A4"/>
          </p15:clr>
        </p15:guide>
        <p15:guide id="6" pos="29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dgell, Patrick" initials="RP" lastIdx="3" clrIdx="0">
    <p:extLst>
      <p:ext uri="{19B8F6BF-5375-455C-9EA6-DF929625EA0E}">
        <p15:presenceInfo xmlns:p15="http://schemas.microsoft.com/office/powerpoint/2012/main" userId="S-1-5-21-2380165290-1749897186-383349493-6275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23"/>
    <a:srgbClr val="F7F7F7"/>
    <a:srgbClr val="A1101F"/>
    <a:srgbClr val="C11326"/>
    <a:srgbClr val="007C86"/>
    <a:srgbClr val="529A47"/>
    <a:srgbClr val="0069B3"/>
    <a:srgbClr val="D0661F"/>
    <a:srgbClr val="1F355E"/>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5374" autoAdjust="0"/>
  </p:normalViewPr>
  <p:slideViewPr>
    <p:cSldViewPr snapToGrid="0" snapToObjects="1">
      <p:cViewPr varScale="1">
        <p:scale>
          <a:sx n="79" d="100"/>
          <a:sy n="79" d="100"/>
        </p:scale>
        <p:origin x="114" y="966"/>
      </p:cViewPr>
      <p:guideLst>
        <p:guide pos="264"/>
        <p:guide orient="horz" pos="2827"/>
        <p:guide orient="horz" pos="1644"/>
        <p:guide orient="horz" pos="2177"/>
        <p:guide pos="3331"/>
        <p:guide pos="29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39" d="100"/>
          <a:sy n="139" d="100"/>
        </p:scale>
        <p:origin x="373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18189EF-28F7-2B4D-9F8D-8C146237585D}" type="datetimeFigureOut">
              <a:rPr lang="en-US" smtClean="0"/>
              <a:t>4/8/2020</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18A180E-4FB0-D346-9593-FB2251E33FAE}" type="slidenum">
              <a:rPr lang="en-US" smtClean="0"/>
              <a:t>‹#›</a:t>
            </a:fld>
            <a:endParaRPr lang="en-US" dirty="0"/>
          </a:p>
        </p:txBody>
      </p:sp>
    </p:spTree>
    <p:extLst>
      <p:ext uri="{BB962C8B-B14F-4D97-AF65-F5344CB8AC3E}">
        <p14:creationId xmlns:p14="http://schemas.microsoft.com/office/powerpoint/2010/main" val="622272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7D806FB-E9AC-9C45-B0C5-F68F355E0D15}" type="datetimeFigureOut">
              <a:rPr lang="en-US" smtClean="0"/>
              <a:t>4/8/2020</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B5E336D-5138-4F47-858D-FA78D87F2E6A}" type="slidenum">
              <a:rPr lang="en-US" smtClean="0"/>
              <a:t>‹#›</a:t>
            </a:fld>
            <a:endParaRPr lang="en-US" dirty="0"/>
          </a:p>
        </p:txBody>
      </p:sp>
    </p:spTree>
    <p:extLst>
      <p:ext uri="{BB962C8B-B14F-4D97-AF65-F5344CB8AC3E}">
        <p14:creationId xmlns:p14="http://schemas.microsoft.com/office/powerpoint/2010/main" val="4220397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ransamerica.pmail4.com/PoliteMail/default.aspx?page=xHsa83ea1kq2VQJTctyx9Q&amp;ref_id=zL517WsYwESf_WvyGbTTc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ransamerica.com/lp/monitoring-the-marke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AB5E336D-5138-4F47-858D-FA78D87F2E6A}" type="slidenum">
              <a:rPr lang="en-US" smtClean="0"/>
              <a:t>1</a:t>
            </a:fld>
            <a:endParaRPr lang="en-US" dirty="0"/>
          </a:p>
        </p:txBody>
      </p:sp>
    </p:spTree>
    <p:extLst>
      <p:ext uri="{BB962C8B-B14F-4D97-AF65-F5344CB8AC3E}">
        <p14:creationId xmlns:p14="http://schemas.microsoft.com/office/powerpoint/2010/main" val="377069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Read slide</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10</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47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Select No to Express application section</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11</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49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Select No to Express application section</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12</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62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Then</a:t>
            </a:r>
            <a:r>
              <a:rPr lang="en-US" baseline="0" dirty="0">
                <a:solidFill>
                  <a:srgbClr val="40474B"/>
                </a:solidFill>
                <a:latin typeface="Arial" panose="020B0604020202020204" pitchFamily="34" charset="0"/>
                <a:cs typeface="Arial" panose="020B0604020202020204" pitchFamily="34" charset="0"/>
              </a:rPr>
              <a:t> under the Medical Questions, ensure are questions are answered accurately.</a:t>
            </a:r>
            <a:endParaRPr lang="en-US" dirty="0">
              <a:solidFill>
                <a:srgbClr val="40474B"/>
              </a:solidFill>
              <a:latin typeface="Arial" panose="020B0604020202020204" pitchFamily="34" charset="0"/>
              <a:cs typeface="Arial" panose="020B0604020202020204" pitchFamily="34" charset="0"/>
            </a:endParaRP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13</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19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Read slide</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14</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98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t>15</a:t>
            </a:fld>
            <a:endParaRPr lang="en-US" dirty="0"/>
          </a:p>
        </p:txBody>
      </p:sp>
    </p:spTree>
    <p:extLst>
      <p:ext uri="{BB962C8B-B14F-4D97-AF65-F5344CB8AC3E}">
        <p14:creationId xmlns:p14="http://schemas.microsoft.com/office/powerpoint/2010/main" val="81907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73" rtl="0" eaLnBrk="1" fontAlgn="auto" latinLnBrk="0" hangingPunct="1">
              <a:lnSpc>
                <a:spcPct val="100000"/>
              </a:lnSpc>
              <a:spcBef>
                <a:spcPts val="0"/>
              </a:spcBef>
              <a:spcAft>
                <a:spcPts val="0"/>
              </a:spcAft>
              <a:buClrTx/>
              <a:buSzTx/>
              <a:buFontTx/>
              <a:buNone/>
              <a:tabLst/>
              <a:defRPr/>
            </a:pPr>
            <a:r>
              <a:rPr lang="en-US" altLang="en-US" sz="1200" dirty="0"/>
              <a:t>To help</a:t>
            </a:r>
            <a:r>
              <a:rPr lang="en-US" altLang="en-US" sz="1200" baseline="0" dirty="0"/>
              <a:t> keep our employees safe and healthy, Transamerica i</a:t>
            </a:r>
            <a:r>
              <a:rPr lang="en-US" altLang="en-US" sz="1200" dirty="0"/>
              <a:t>mplemented a Work from Home strategy for all employees</a:t>
            </a:r>
          </a:p>
          <a:p>
            <a:pPr marL="0" marR="0" lvl="0" indent="0" algn="l" defTabSz="457273" rtl="0" eaLnBrk="1" fontAlgn="auto" latinLnBrk="0" hangingPunct="1">
              <a:lnSpc>
                <a:spcPct val="100000"/>
              </a:lnSpc>
              <a:spcBef>
                <a:spcPts val="0"/>
              </a:spcBef>
              <a:spcAft>
                <a:spcPts val="0"/>
              </a:spcAft>
              <a:buClrTx/>
              <a:buSzTx/>
              <a:buFontTx/>
              <a:buNone/>
              <a:tabLst/>
              <a:defRPr/>
            </a:pPr>
            <a:r>
              <a:rPr lang="en-US" altLang="en-US" sz="1200" dirty="0"/>
              <a:t>We also donated $500,000 to </a:t>
            </a:r>
            <a:r>
              <a:rPr lang="en-US" dirty="0"/>
              <a:t>Direct Relief. </a:t>
            </a:r>
            <a:r>
              <a:rPr lang="en-US" sz="1200" u="sng" kern="1200" dirty="0">
                <a:solidFill>
                  <a:schemeClr val="tx1"/>
                </a:solidFill>
                <a:effectLst/>
                <a:latin typeface="+mn-lt"/>
                <a:ea typeface="+mn-ea"/>
                <a:cs typeface="+mn-cs"/>
                <a:hlinkClick r:id="rId3"/>
              </a:rPr>
              <a:t>Direct Relief</a:t>
            </a:r>
            <a:r>
              <a:rPr lang="en-US" sz="1200" kern="1200" dirty="0">
                <a:solidFill>
                  <a:schemeClr val="tx1"/>
                </a:solidFill>
                <a:effectLst/>
                <a:latin typeface="+mn-lt"/>
                <a:ea typeface="+mn-ea"/>
                <a:cs typeface="+mn-cs"/>
              </a:rPr>
              <a:t>, which provides protective gear to front-line health care workers who are putting themselves at risk every day. Direct Relief is an international organization, but we have asked that this donation be directed to the areas within the U.S. most in need of help in order to flatten the curve.</a:t>
            </a:r>
          </a:p>
          <a:p>
            <a:pPr marL="0" indent="0">
              <a:spcBef>
                <a:spcPct val="0"/>
              </a:spcBef>
              <a:buFont typeface="Arial" charset="0"/>
              <a:buNone/>
            </a:pPr>
            <a:r>
              <a:rPr lang="en-US" dirty="0"/>
              <a:t>We</a:t>
            </a:r>
            <a:r>
              <a:rPr lang="en-US" baseline="0" dirty="0"/>
              <a:t> e</a:t>
            </a:r>
            <a:r>
              <a:rPr lang="en-US" dirty="0"/>
              <a:t>stablished a COVID-19 Landing Page which include</a:t>
            </a:r>
            <a:r>
              <a:rPr lang="en-US" baseline="0" dirty="0"/>
              <a:t> all of the information we are covering today.</a:t>
            </a:r>
            <a:endParaRPr lang="en-US" dirty="0"/>
          </a:p>
          <a:p>
            <a:pPr marL="0" indent="0">
              <a:spcBef>
                <a:spcPct val="0"/>
              </a:spcBef>
              <a:buFont typeface="Arial" charset="0"/>
              <a:buNone/>
            </a:pPr>
            <a:r>
              <a:rPr lang="en-US" dirty="0"/>
              <a:t>We are regularly providing thought leadership on market volatility, available</a:t>
            </a:r>
            <a:r>
              <a:rPr lang="en-US" baseline="0" dirty="0"/>
              <a:t> at this address</a:t>
            </a:r>
            <a:endParaRPr lang="en-US" dirty="0"/>
          </a:p>
          <a:p>
            <a:pPr marL="457273" lvl="1" indent="0">
              <a:spcBef>
                <a:spcPct val="0"/>
              </a:spcBef>
              <a:buFont typeface="Arial" charset="0"/>
              <a:buNone/>
            </a:pPr>
            <a:r>
              <a:rPr lang="en-US" sz="1600" dirty="0">
                <a:hlinkClick r:id="rId4"/>
              </a:rPr>
              <a:t>https://www.transamerica.com/lp/monitoring-the-markets/</a:t>
            </a:r>
            <a:r>
              <a:rPr lang="en-US" sz="1600" dirty="0"/>
              <a:t> </a:t>
            </a:r>
          </a:p>
          <a:p>
            <a:pPr marL="0" indent="0">
              <a:spcBef>
                <a:spcPct val="0"/>
              </a:spcBef>
              <a:buFont typeface="Arial" charset="0"/>
              <a:buNone/>
            </a:pPr>
            <a:r>
              <a:rPr lang="en-US" altLang="en-US" sz="1800" dirty="0"/>
              <a:t>And finally we have</a:t>
            </a:r>
            <a:r>
              <a:rPr lang="en-US" altLang="en-US" sz="1800" baseline="0" dirty="0"/>
              <a:t> i</a:t>
            </a:r>
            <a:r>
              <a:rPr lang="en-US" altLang="en-US" sz="1800" dirty="0"/>
              <a:t>mplemented very competitive temporary underwriting guidelines to better support agents and clients during this difficult time. We</a:t>
            </a:r>
            <a:r>
              <a:rPr lang="en-US" altLang="en-US" sz="1800" baseline="0" dirty="0"/>
              <a:t> will now cover these new guidelines. Be aware that these guidelines will be in place until further notice.</a:t>
            </a:r>
            <a:endParaRPr lang="en-US" altLang="en-US" sz="18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2</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0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Best</a:t>
            </a:r>
            <a:r>
              <a:rPr lang="en-US" baseline="0" dirty="0">
                <a:solidFill>
                  <a:srgbClr val="40474B"/>
                </a:solidFill>
                <a:latin typeface="Arial" panose="020B0604020202020204" pitchFamily="34" charset="0"/>
                <a:cs typeface="Arial" panose="020B0604020202020204" pitchFamily="34" charset="0"/>
              </a:rPr>
              <a:t> Risk class available: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FFIUL &amp; LWL = Preferred (nontobacco);  if smoker rates apply, Tobacco is the best rate class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Trendsetter Super/LB = Standard plus;  if smoker rate apply, Standard smoker is the best rate class available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FFIUL – use long form app U327 – there is no filed nonmedical part II.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40474B"/>
              </a:solidFill>
              <a:latin typeface="Arial" panose="020B0604020202020204" pitchFamily="34" charset="0"/>
              <a:cs typeface="Arial" panose="020B0604020202020204" pitchFamily="34" charset="0"/>
            </a:endParaRP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3</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5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The part II medical</a:t>
            </a:r>
            <a:r>
              <a:rPr lang="en-US" baseline="0" dirty="0">
                <a:solidFill>
                  <a:srgbClr val="40474B"/>
                </a:solidFill>
                <a:latin typeface="Arial" panose="020B0604020202020204" pitchFamily="34" charset="0"/>
                <a:cs typeface="Arial" panose="020B0604020202020204" pitchFamily="34" charset="0"/>
              </a:rPr>
              <a:t> questions will be called something different depending on what product you are looking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Trendsetter Super &amp; LB = Nonmedical part II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FFIUL = Long form application U327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LWL = Part II Medical history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Other Carrier labs = Transamerica can obtain the labs with a copy of the lab slip.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40474B"/>
                </a:solidFill>
                <a:latin typeface="Arial" panose="020B0604020202020204" pitchFamily="34" charset="0"/>
                <a:cs typeface="Arial" panose="020B0604020202020204" pitchFamily="34" charset="0"/>
              </a:rPr>
              <a:t>PCP exams/labs (TA will not order an APS to obtain this information) – UW will determine if there is enough information to provide an offer and at what rate class.  Keep in mind that there is no single standard set of lab test that an MD will order…so our ability to offer is dependent on the information received.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40474B"/>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40474B"/>
              </a:solidFill>
              <a:latin typeface="Arial" panose="020B0604020202020204" pitchFamily="34" charset="0"/>
              <a:cs typeface="Arial" panose="020B0604020202020204" pitchFamily="34" charset="0"/>
            </a:endParaRP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4</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49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40474B"/>
              </a:solidFill>
              <a:latin typeface="Arial" panose="020B0604020202020204" pitchFamily="34" charset="0"/>
              <a:cs typeface="Arial" panose="020B0604020202020204" pitchFamily="34" charset="0"/>
            </a:endParaRPr>
          </a:p>
          <a:p>
            <a:r>
              <a:rPr lang="en-US" dirty="0">
                <a:solidFill>
                  <a:srgbClr val="40474B"/>
                </a:solidFill>
              </a:rPr>
              <a:t>Nothing is changing with the Lifetime</a:t>
            </a:r>
            <a:r>
              <a:rPr lang="en-US" baseline="0" dirty="0">
                <a:solidFill>
                  <a:srgbClr val="40474B"/>
                </a:solidFill>
              </a:rPr>
              <a:t> WL and don’t change what you’re doing today unless there is a requirement for labs. </a:t>
            </a:r>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5</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2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Read slide</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6</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05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0474B"/>
                </a:solidFill>
              </a:rPr>
              <a:t>Cases</a:t>
            </a:r>
            <a:r>
              <a:rPr lang="en-US" baseline="0" dirty="0">
                <a:solidFill>
                  <a:srgbClr val="40474B"/>
                </a:solidFill>
              </a:rPr>
              <a:t> in house on individuals over age 75 – we will let those play out.</a:t>
            </a:r>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7</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56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Read slide</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8</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3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0474B"/>
                </a:solidFill>
                <a:latin typeface="Arial" panose="020B0604020202020204" pitchFamily="34" charset="0"/>
                <a:cs typeface="Arial" panose="020B0604020202020204" pitchFamily="34" charset="0"/>
              </a:rPr>
              <a:t>Read slide</a:t>
            </a:r>
          </a:p>
          <a:p>
            <a:endParaRPr lang="en-US" dirty="0">
              <a:solidFill>
                <a:srgbClr val="40474B"/>
              </a:solidFill>
            </a:endParaRPr>
          </a:p>
        </p:txBody>
      </p:sp>
      <p:sp>
        <p:nvSpPr>
          <p:cNvPr id="4" name="Slide Number Placeholder 3"/>
          <p:cNvSpPr>
            <a:spLocks noGrp="1"/>
          </p:cNvSpPr>
          <p:nvPr>
            <p:ph type="sldNum" sz="quarter" idx="5"/>
          </p:nvPr>
        </p:nvSpPr>
        <p:spPr/>
        <p:txBody>
          <a:bodyPr/>
          <a:lstStyle/>
          <a:p>
            <a:fld id="{AB5E336D-5138-4F47-858D-FA78D87F2E6A}" type="slidenum">
              <a:rPr lang="en-US" smtClean="0">
                <a:solidFill>
                  <a:srgbClr val="40474B"/>
                </a:solidFill>
                <a:latin typeface="Arial" panose="020B0604020202020204" pitchFamily="34" charset="0"/>
                <a:cs typeface="Arial" panose="020B0604020202020204" pitchFamily="34" charset="0"/>
              </a:rPr>
              <a:t>9</a:t>
            </a:fld>
            <a:endParaRPr lang="en-US" dirty="0">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34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D0B7FA72-17D0-0A4F-810D-87F863D47E90}"/>
              </a:ext>
            </a:extLst>
          </p:cNvPr>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26532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2 panel, room for imag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chemeClr val="bg1"/>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4064850" y="993469"/>
            <a:ext cx="4120317" cy="3394075"/>
          </a:xfrm>
          <a:prstGeom prst="rect">
            <a:avLst/>
          </a:prstGeom>
        </p:spPr>
        <p:txBody>
          <a:bodyPr vert="horz" lIns="91440" tIns="45720" rIns="91440" bIns="45720" rtlCol="0">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4179150" y="215319"/>
            <a:ext cx="4006017"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slice</a:t>
            </a:r>
          </a:p>
        </p:txBody>
      </p:sp>
    </p:spTree>
    <p:extLst>
      <p:ext uri="{BB962C8B-B14F-4D97-AF65-F5344CB8AC3E}">
        <p14:creationId xmlns:p14="http://schemas.microsoft.com/office/powerpoint/2010/main" val="42413036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m Jim Image, mid head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422405" y="1697026"/>
            <a:ext cx="6443401" cy="857250"/>
          </a:xfrm>
          <a:prstGeom prst="rect">
            <a:avLst/>
          </a:prstGeom>
        </p:spPr>
        <p:txBody>
          <a:bodyPr vert="horz" lIns="91440" tIns="45720" rIns="91440" bIns="45720" rtlCol="0" anchor="b">
            <a:noAutofit/>
          </a:bodyPr>
          <a:lstStyle>
            <a:lvl1pPr>
              <a:defRPr sz="32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WITH SIDE IMAGE</a:t>
            </a:r>
          </a:p>
        </p:txBody>
      </p:sp>
      <p:sp>
        <p:nvSpPr>
          <p:cNvPr id="23" name="Content Placeholder 22"/>
          <p:cNvSpPr>
            <a:spLocks noGrp="1"/>
          </p:cNvSpPr>
          <p:nvPr>
            <p:ph sz="quarter" idx="11"/>
          </p:nvPr>
        </p:nvSpPr>
        <p:spPr>
          <a:xfrm>
            <a:off x="1322539" y="2692500"/>
            <a:ext cx="6149978" cy="2051566"/>
          </a:xfrm>
          <a:prstGeom prst="rect">
            <a:avLst/>
          </a:prstGeom>
        </p:spPr>
        <p:txBody>
          <a:bodyPr vert="horz"/>
          <a:lstStyle>
            <a:lvl1pPr>
              <a:spcBef>
                <a:spcPts val="0"/>
              </a:spcBef>
              <a:defRPr sz="1400"/>
            </a:lvl1pPr>
            <a:lvl2pPr>
              <a:spcBef>
                <a:spcPts val="0"/>
              </a:spcBef>
              <a:defRPr sz="1400"/>
            </a:lvl2pPr>
            <a:lvl3pPr>
              <a:spcBef>
                <a:spcPts val="0"/>
              </a:spcBef>
              <a:defRPr sz="1400"/>
            </a:lvl3pPr>
          </a:lstStyle>
          <a:p>
            <a:pPr lvl="0"/>
            <a:r>
              <a:rPr lang="en-US"/>
              <a:t>Click to edit Master text styles</a:t>
            </a:r>
          </a:p>
          <a:p>
            <a:pPr lvl="1"/>
            <a:r>
              <a:rPr lang="en-US"/>
              <a:t>Second level</a:t>
            </a:r>
          </a:p>
          <a:p>
            <a:pPr lvl="2"/>
            <a:r>
              <a:rPr lang="en-US"/>
              <a:t>Third level</a:t>
            </a:r>
          </a:p>
        </p:txBody>
      </p:sp>
      <p:sp>
        <p:nvSpPr>
          <p:cNvPr id="24" name="Slide Number Placeholder 5"/>
          <p:cNvSpPr>
            <a:spLocks noGrp="1"/>
          </p:cNvSpPr>
          <p:nvPr userDrawn="1">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119313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ddle head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05548" y="1688838"/>
            <a:ext cx="8229600" cy="857250"/>
          </a:xfrm>
          <a:prstGeom prst="rect">
            <a:avLst/>
          </a:prstGeom>
        </p:spPr>
        <p:txBody>
          <a:bodyPr vert="horz" lIns="91440" tIns="45720" rIns="91440" bIns="45720" rtlCol="0" anchor="b">
            <a:noAutofit/>
          </a:bodyPr>
          <a:lstStyle>
            <a:lvl1pPr>
              <a:defRPr sz="32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NO SIDE IMAGE</a:t>
            </a:r>
          </a:p>
        </p:txBody>
      </p:sp>
      <p:sp>
        <p:nvSpPr>
          <p:cNvPr id="20" name="Text Placeholder 13"/>
          <p:cNvSpPr>
            <a:spLocks noGrp="1"/>
          </p:cNvSpPr>
          <p:nvPr>
            <p:ph idx="1" hasCustomPrompt="1"/>
          </p:nvPr>
        </p:nvSpPr>
        <p:spPr>
          <a:xfrm>
            <a:off x="829029" y="2693670"/>
            <a:ext cx="6242852" cy="2051050"/>
          </a:xfrm>
          <a:prstGeom prst="rect">
            <a:avLst/>
          </a:prstGeom>
        </p:spPr>
        <p:txBody>
          <a:bodyPr vert="horz" lIns="91440" tIns="45720" rIns="91440" bIns="45720" rtlCol="0">
            <a:noAutofit/>
          </a:bodyPr>
          <a:lstStyle>
            <a:lvl1pPr marL="0" indent="0">
              <a:spcBef>
                <a:spcPts val="0"/>
              </a:spcBef>
              <a:buNone/>
              <a:defRPr sz="1400">
                <a:solidFill>
                  <a:schemeClr val="tx1"/>
                </a:solidFill>
                <a:latin typeface="Arial"/>
                <a:cs typeface="Arial"/>
              </a:defRPr>
            </a:lvl1pPr>
            <a:lvl2pPr marL="173038" indent="-173038">
              <a:spcBef>
                <a:spcPts val="0"/>
              </a:spcBef>
              <a:buSzPct val="85000"/>
              <a:buFont typeface="Arial"/>
              <a:buChar char="•"/>
              <a:defRPr sz="14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6pPr marL="334963" indent="-161925">
              <a:spcBef>
                <a:spcPts val="0"/>
              </a:spcBef>
              <a:buFont typeface="Lucida Grande"/>
              <a:buChar char="-"/>
              <a:defRPr sz="1400">
                <a:solidFill>
                  <a:schemeClr val="tx1"/>
                </a:solidFill>
              </a:defRPr>
            </a:lvl6pPr>
          </a:lstStyle>
          <a:p>
            <a:pPr lvl="0"/>
            <a:r>
              <a:rPr lang="en-US" dirty="0"/>
              <a:t>Click to edit Master text styles</a:t>
            </a:r>
          </a:p>
          <a:p>
            <a:pPr lvl="1"/>
            <a:r>
              <a:rPr lang="en-US" dirty="0"/>
              <a:t>Second level</a:t>
            </a:r>
          </a:p>
          <a:p>
            <a:pPr lvl="5"/>
            <a:r>
              <a:rPr lang="en-US" dirty="0"/>
              <a:t>Third level</a:t>
            </a:r>
          </a:p>
        </p:txBody>
      </p:sp>
      <p:sp>
        <p:nvSpPr>
          <p:cNvPr id="19"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1515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lines, knockout">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44215" y="2094070"/>
            <a:ext cx="8229600" cy="599026"/>
          </a:xfrm>
          <a:prstGeom prst="rect">
            <a:avLst/>
          </a:prstGeom>
        </p:spPr>
        <p:txBody>
          <a:bodyPr vert="horz"/>
          <a:lstStyle>
            <a:lvl1pPr marL="0" indent="0">
              <a:buNone/>
              <a:tabLst>
                <a:tab pos="1431925" algn="l"/>
              </a:tabLst>
              <a:defRPr sz="3200" b="0" i="0" kern="0" cap="all" spc="0" baseline="0">
                <a:solidFill>
                  <a:schemeClr val="accent2"/>
                </a:solidFill>
                <a:latin typeface="Impact" panose="020B0806030902050204" pitchFamily="34" charset="0"/>
                <a:cs typeface="Impact" panose="020B0806030902050204" pitchFamily="34" charset="0"/>
              </a:defRPr>
            </a:lvl1pPr>
            <a:lvl2pPr>
              <a:defRPr sz="3600"/>
            </a:lvl2pPr>
            <a:lvl3pPr>
              <a:defRPr sz="3600"/>
            </a:lvl3pPr>
            <a:lvl4pPr>
              <a:defRPr sz="3600"/>
            </a:lvl4pPr>
            <a:lvl5pPr>
              <a:defRPr sz="3600"/>
            </a:lvl5pPr>
          </a:lstStyle>
          <a:p>
            <a:pPr lvl="0"/>
            <a:r>
              <a:rPr lang="en-US" dirty="0"/>
              <a:t>DIVIDER SLIDE TWO HEADLINES</a:t>
            </a:r>
          </a:p>
        </p:txBody>
      </p:sp>
      <p:sp>
        <p:nvSpPr>
          <p:cNvPr id="22" name="Text Placeholder 21"/>
          <p:cNvSpPr>
            <a:spLocks noGrp="1"/>
          </p:cNvSpPr>
          <p:nvPr>
            <p:ph type="body" sz="quarter" idx="12" hasCustomPrompt="1"/>
          </p:nvPr>
        </p:nvSpPr>
        <p:spPr>
          <a:xfrm>
            <a:off x="344215" y="1589733"/>
            <a:ext cx="8229600" cy="564743"/>
          </a:xfrm>
          <a:prstGeom prst="rect">
            <a:avLst/>
          </a:prstGeom>
        </p:spPr>
        <p:txBody>
          <a:bodyPr vert="horz"/>
          <a:lstStyle>
            <a:lvl1pPr marL="0" indent="0">
              <a:buNone/>
              <a:defRPr sz="3200" b="0" i="0" kern="0" cap="all" spc="0" baseline="0">
                <a:solidFill>
                  <a:schemeClr val="accent2"/>
                </a:solidFill>
                <a:latin typeface="Impact" panose="020B0806030902050204" pitchFamily="34" charset="0"/>
                <a:cs typeface="Impact" panose="020B0806030902050204" pitchFamily="34" charset="0"/>
              </a:defRPr>
            </a:lvl1pPr>
          </a:lstStyle>
          <a:p>
            <a:pPr lvl="0"/>
            <a:r>
              <a:rPr lang="en-US" dirty="0"/>
              <a:t>DIVIDER SLIDE TWO HEADLINES</a:t>
            </a:r>
          </a:p>
        </p:txBody>
      </p:sp>
      <p:sp>
        <p:nvSpPr>
          <p:cNvPr id="16" name="Slide Number Placeholder 5"/>
          <p:cNvSpPr>
            <a:spLocks noGrp="1"/>
          </p:cNvSpPr>
          <p:nvPr>
            <p:ph type="sldNum" sz="quarter" idx="13"/>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3351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49751" y="136768"/>
            <a:ext cx="8037329" cy="489465"/>
          </a:xfrm>
          <a:prstGeom prst="rect">
            <a:avLst/>
          </a:prstGeom>
        </p:spPr>
        <p:txBody>
          <a:bodyPr anchor="t" anchorCtr="0"/>
          <a:lstStyle>
            <a:lvl1pPr>
              <a:lnSpc>
                <a:spcPct val="100000"/>
              </a:lnSpc>
              <a:defRPr sz="1600" b="1" i="0" cap="all">
                <a:solidFill>
                  <a:schemeClr val="bg1"/>
                </a:solidFill>
                <a:latin typeface="+mj-lt"/>
                <a:cs typeface="Arial"/>
              </a:defRPr>
            </a:lvl1pPr>
          </a:lstStyle>
          <a:p>
            <a:r>
              <a:rPr lang="en-US" dirty="0"/>
              <a:t>disclosure</a:t>
            </a:r>
          </a:p>
        </p:txBody>
      </p:sp>
    </p:spTree>
    <p:extLst>
      <p:ext uri="{BB962C8B-B14F-4D97-AF65-F5344CB8AC3E}">
        <p14:creationId xmlns:p14="http://schemas.microsoft.com/office/powerpoint/2010/main" val="10984182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nockout divider fo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632" y="2217000"/>
            <a:ext cx="8229600" cy="857250"/>
          </a:xfrm>
          <a:prstGeom prst="rect">
            <a:avLst/>
          </a:prstGeom>
        </p:spPr>
        <p:txBody>
          <a:bodyPr vert="horz"/>
          <a:lstStyle>
            <a:lvl1pPr>
              <a:defRPr sz="3200" b="0" i="0" kern="0" cap="all" spc="0" baseline="0">
                <a:solidFill>
                  <a:schemeClr val="bg1"/>
                </a:solidFill>
                <a:latin typeface="Impact" panose="020B0806030902050204" pitchFamily="34" charset="0"/>
                <a:cs typeface="Impact" panose="020B0806030902050204" pitchFamily="34" charset="0"/>
              </a:defRPr>
            </a:lvl1pPr>
          </a:lstStyle>
          <a:p>
            <a:r>
              <a:rPr lang="en-US" dirty="0"/>
              <a:t>DIVIDER SLIDE ONE HEADLINE</a:t>
            </a:r>
          </a:p>
        </p:txBody>
      </p:sp>
      <p:sp>
        <p:nvSpPr>
          <p:cNvPr id="15"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53529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cculent divider">
    <p:bg>
      <p:bgPr>
        <a:solidFill>
          <a:srgbClr val="007C86"/>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371750"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356616" y="2101832"/>
            <a:ext cx="7616952" cy="667512"/>
          </a:xfrm>
          <a:prstGeom prst="rect">
            <a:avLst/>
          </a:prstGeom>
        </p:spPr>
        <p:txBody>
          <a:bodyPr vert="horz"/>
          <a:lstStyle>
            <a:lvl1pPr marL="0" indent="0">
              <a:buNone/>
              <a:defRPr sz="4000" b="0" i="0" kern="0" cap="all" spc="0" baseline="0">
                <a:solidFill>
                  <a:srgbClr val="007C86"/>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7296861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berry divider">
    <p:bg>
      <p:bgPr>
        <a:solidFill>
          <a:schemeClr val="accent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371750"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356616" y="2103448"/>
            <a:ext cx="7616952" cy="667512"/>
          </a:xfrm>
          <a:prstGeom prst="rect">
            <a:avLst/>
          </a:prstGeom>
        </p:spPr>
        <p:txBody>
          <a:bodyPr vert="horz"/>
          <a:lstStyle>
            <a:lvl1pPr marL="0" indent="0">
              <a:buNone/>
              <a:defRPr sz="4000" b="0" i="0" kern="0" cap="all" spc="0" baseline="0">
                <a:solidFill>
                  <a:schemeClr val="accent4"/>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90971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et divider">
    <p:bg>
      <p:bgPr>
        <a:solidFill>
          <a:schemeClr val="accent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p:ph type="body" sz="quarter" idx="12" hasCustomPrompt="1"/>
          </p:nvPr>
        </p:nvSpPr>
        <p:spPr>
          <a:xfrm>
            <a:off x="369837"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a:t>
            </a:r>
          </a:p>
        </p:txBody>
      </p:sp>
      <p:sp>
        <p:nvSpPr>
          <p:cNvPr id="11" name="Text Placeholder 6"/>
          <p:cNvSpPr>
            <a:spLocks noGrp="1"/>
          </p:cNvSpPr>
          <p:nvPr>
            <p:ph type="body" sz="quarter" idx="13" hasCustomPrompt="1"/>
          </p:nvPr>
        </p:nvSpPr>
        <p:spPr>
          <a:xfrm>
            <a:off x="360019" y="2103448"/>
            <a:ext cx="7616952" cy="667512"/>
          </a:xfrm>
          <a:prstGeom prst="rect">
            <a:avLst/>
          </a:prstGeom>
        </p:spPr>
        <p:txBody>
          <a:bodyPr vert="horz"/>
          <a:lstStyle>
            <a:lvl1pPr marL="0" indent="0">
              <a:buNone/>
              <a:defRPr sz="4000" b="0" i="0" kern="0" cap="all" spc="0" baseline="0">
                <a:solidFill>
                  <a:schemeClr val="accent5"/>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02359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divide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369834"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354700" y="2103448"/>
            <a:ext cx="7616952" cy="667512"/>
          </a:xfrm>
          <a:prstGeom prst="rect">
            <a:avLst/>
          </a:prstGeom>
        </p:spPr>
        <p:txBody>
          <a:bodyPr vert="horz"/>
          <a:lstStyle>
            <a:lvl1pPr marL="0" indent="0">
              <a:buNone/>
              <a:defRPr sz="4000" b="0" i="0" kern="0" cap="all" spc="0" baseline="0">
                <a:solidFill>
                  <a:schemeClr val="accent1"/>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282321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flood title page">
    <p:bg>
      <p:bgPr>
        <a:solidFill>
          <a:schemeClr val="accent1"/>
        </a:solidFill>
        <a:effectLst/>
      </p:bgPr>
    </p:bg>
    <p:spTree>
      <p:nvGrpSpPr>
        <p:cNvPr id="1" name=""/>
        <p:cNvGrpSpPr/>
        <p:nvPr/>
      </p:nvGrpSpPr>
      <p:grpSpPr>
        <a:xfrm>
          <a:off x="0" y="0"/>
          <a:ext cx="0" cy="0"/>
          <a:chOff x="0" y="0"/>
          <a:chExt cx="0" cy="0"/>
        </a:xfrm>
      </p:grpSpPr>
      <p:sp>
        <p:nvSpPr>
          <p:cNvPr id="7" name="Shape 258">
            <a:extLst>
              <a:ext uri="{FF2B5EF4-FFF2-40B4-BE49-F238E27FC236}">
                <a16:creationId xmlns:a16="http://schemas.microsoft.com/office/drawing/2014/main" xmlns="" id="{84B74A99-3A1C-3441-BABE-8D86E3B8D280}"/>
              </a:ext>
            </a:extLst>
          </p:cNvPr>
          <p:cNvSpPr/>
          <p:nvPr userDrawn="1"/>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8" name="Picture 7" descr="TA_stacked_logo.png">
            <a:extLst>
              <a:ext uri="{FF2B5EF4-FFF2-40B4-BE49-F238E27FC236}">
                <a16:creationId xmlns:a16="http://schemas.microsoft.com/office/drawing/2014/main" xmlns="" id="{04DE0E3D-C58A-2141-A444-E1751CE2D3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sp>
        <p:nvSpPr>
          <p:cNvPr id="3" name="Title 2">
            <a:extLst>
              <a:ext uri="{FF2B5EF4-FFF2-40B4-BE49-F238E27FC236}">
                <a16:creationId xmlns:a16="http://schemas.microsoft.com/office/drawing/2014/main" xmlns="" id="{B73C5521-33F6-2A4D-9036-31CB219CB2AE}"/>
              </a:ext>
            </a:extLst>
          </p:cNvPr>
          <p:cNvSpPr>
            <a:spLocks noGrp="1"/>
          </p:cNvSpPr>
          <p:nvPr>
            <p:ph type="title" hasCustomPrompt="1"/>
          </p:nvPr>
        </p:nvSpPr>
        <p:spPr>
          <a:xfrm>
            <a:off x="355624" y="1196791"/>
            <a:ext cx="8038867" cy="549146"/>
          </a:xfrm>
          <a:prstGeom prst="rect">
            <a:avLst/>
          </a:prstGeom>
        </p:spPr>
        <p:txBody>
          <a:bodyPr/>
          <a:lstStyle>
            <a:lvl1pPr>
              <a:lnSpc>
                <a:spcPct val="100000"/>
              </a:lnSpc>
              <a:defRPr sz="3400" cap="all" baseline="0">
                <a:solidFill>
                  <a:schemeClr val="bg1"/>
                </a:solidFill>
                <a:latin typeface="Impact" panose="020B0806030902050204" pitchFamily="34" charset="0"/>
                <a:cs typeface="Arial" panose="020B0604020202020204" pitchFamily="34" charset="0"/>
              </a:defRPr>
            </a:lvl1pPr>
          </a:lstStyle>
          <a:p>
            <a:r>
              <a:rPr lang="en-US" dirty="0"/>
              <a:t>No image red flood presentation title page </a:t>
            </a:r>
          </a:p>
        </p:txBody>
      </p:sp>
    </p:spTree>
    <p:extLst>
      <p:ext uri="{BB962C8B-B14F-4D97-AF65-F5344CB8AC3E}">
        <p14:creationId xmlns:p14="http://schemas.microsoft.com/office/powerpoint/2010/main" val="3989364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dividier">
    <p:bg>
      <p:bgPr>
        <a:solidFill>
          <a:schemeClr val="accent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369836"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354702" y="2103448"/>
            <a:ext cx="7616952" cy="667512"/>
          </a:xfrm>
          <a:prstGeom prst="rect">
            <a:avLst/>
          </a:prstGeom>
        </p:spPr>
        <p:txBody>
          <a:bodyPr vert="horz"/>
          <a:lstStyle>
            <a:lvl1pPr marL="0" indent="0">
              <a:buNone/>
              <a:defRPr sz="4000" b="0" i="0" kern="0" cap="all" spc="0" baseline="0">
                <a:solidFill>
                  <a:schemeClr val="accent3"/>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18291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torm Backgroun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4"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Tree>
    <p:extLst>
      <p:ext uri="{BB962C8B-B14F-4D97-AF65-F5344CB8AC3E}">
        <p14:creationId xmlns:p14="http://schemas.microsoft.com/office/powerpoint/2010/main" val="3438799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no image_re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6BC1C3-C832-FA4C-9911-3E1C355083BA}" type="slidenum">
              <a:rPr lang="en-US" smtClean="0"/>
              <a:pPr/>
              <a:t>‹#›</a:t>
            </a:fld>
            <a:endParaRPr lang="en-US" dirty="0"/>
          </a:p>
        </p:txBody>
      </p:sp>
      <p:sp>
        <p:nvSpPr>
          <p:cNvPr id="4" name="Shape 258"/>
          <p:cNvSpPr/>
          <p:nvPr userDrawn="1"/>
        </p:nvSpPr>
        <p:spPr>
          <a:xfrm flipH="1">
            <a:off x="7512936" y="3516038"/>
            <a:ext cx="1631064" cy="1631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a:defRPr sz="3200">
                <a:solidFill>
                  <a:srgbClr val="FFFFFF"/>
                </a:solidFill>
              </a:defRPr>
            </a:pPr>
            <a:endParaRPr dirty="0"/>
          </a:p>
        </p:txBody>
      </p:sp>
      <p:pic>
        <p:nvPicPr>
          <p:cNvPr id="8" name="Picture 7" descr="TA_stacked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sp>
        <p:nvSpPr>
          <p:cNvPr id="2" name="Title 1"/>
          <p:cNvSpPr>
            <a:spLocks noGrp="1"/>
          </p:cNvSpPr>
          <p:nvPr>
            <p:ph type="title" hasCustomPrompt="1"/>
          </p:nvPr>
        </p:nvSpPr>
        <p:spPr>
          <a:xfrm>
            <a:off x="700379" y="1168339"/>
            <a:ext cx="7551919" cy="521208"/>
          </a:xfrm>
          <a:prstGeom prst="rect">
            <a:avLst/>
          </a:prstGeom>
        </p:spPr>
        <p:txBody>
          <a:bodyPr vert="horz"/>
          <a:lstStyle>
            <a:lvl1pPr>
              <a:defRPr sz="3200" kern="0" cap="all" spc="200" baseline="0">
                <a:solidFill>
                  <a:srgbClr val="FFFFFF"/>
                </a:solidFill>
                <a:latin typeface="Impact"/>
                <a:cs typeface="Impact"/>
              </a:defRPr>
            </a:lvl1pPr>
          </a:lstStyle>
          <a:p>
            <a:r>
              <a:rPr lang="en-US" dirty="0"/>
              <a:t>No image red presentation title page</a:t>
            </a:r>
          </a:p>
        </p:txBody>
      </p:sp>
    </p:spTree>
    <p:extLst>
      <p:ext uri="{BB962C8B-B14F-4D97-AF65-F5344CB8AC3E}">
        <p14:creationId xmlns:p14="http://schemas.microsoft.com/office/powerpoint/2010/main" val="633291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Knockout divider 2 Headline">
    <p:spTree>
      <p:nvGrpSpPr>
        <p:cNvPr id="1" name=""/>
        <p:cNvGrpSpPr/>
        <p:nvPr/>
      </p:nvGrpSpPr>
      <p:grpSpPr>
        <a:xfrm>
          <a:off x="0" y="0"/>
          <a:ext cx="0" cy="0"/>
          <a:chOff x="0" y="0"/>
          <a:chExt cx="0" cy="0"/>
        </a:xfrm>
      </p:grpSpPr>
      <p:grpSp>
        <p:nvGrpSpPr>
          <p:cNvPr id="4" name="Group 3"/>
          <p:cNvGrpSpPr/>
          <p:nvPr userDrawn="1"/>
        </p:nvGrpSpPr>
        <p:grpSpPr>
          <a:xfrm>
            <a:off x="-457200" y="-468902"/>
            <a:ext cx="9601200" cy="5612403"/>
            <a:chOff x="-457200" y="-468902"/>
            <a:chExt cx="9601200" cy="5612402"/>
          </a:xfrm>
        </p:grpSpPr>
        <p:cxnSp>
          <p:nvCxnSpPr>
            <p:cNvPr id="5" name="Straight Connector 4"/>
            <p:cNvCxnSpPr/>
            <p:nvPr/>
          </p:nvCxnSpPr>
          <p:spPr bwMode="auto">
            <a:xfrm>
              <a:off x="-457200" y="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 name="Straight Connector 5"/>
            <p:cNvCxnSpPr/>
            <p:nvPr/>
          </p:nvCxnSpPr>
          <p:spPr bwMode="auto">
            <a:xfrm>
              <a:off x="-457200" y="1285875"/>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 name="Straight Connector 6"/>
            <p:cNvCxnSpPr/>
            <p:nvPr/>
          </p:nvCxnSpPr>
          <p:spPr bwMode="auto">
            <a:xfrm>
              <a:off x="-457200" y="257175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 name="Straight Connector 7"/>
            <p:cNvCxnSpPr/>
            <p:nvPr/>
          </p:nvCxnSpPr>
          <p:spPr bwMode="auto">
            <a:xfrm>
              <a:off x="-457200" y="51435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 name="Straight Connector 8"/>
            <p:cNvCxnSpPr/>
            <p:nvPr userDrawn="1"/>
          </p:nvCxnSpPr>
          <p:spPr bwMode="auto">
            <a:xfrm>
              <a:off x="-457200" y="3857625"/>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 name="Straight Connector 9"/>
            <p:cNvCxnSpPr/>
            <p:nvPr userDrawn="1"/>
          </p:nvCxnSpPr>
          <p:spPr bwMode="auto">
            <a:xfrm rot="5400000">
              <a:off x="-220407"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 name="Straight Connector 10"/>
            <p:cNvCxnSpPr/>
            <p:nvPr userDrawn="1"/>
          </p:nvCxnSpPr>
          <p:spPr bwMode="auto">
            <a:xfrm rot="5400000">
              <a:off x="2063545"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Straight Connector 11"/>
            <p:cNvCxnSpPr/>
            <p:nvPr userDrawn="1"/>
          </p:nvCxnSpPr>
          <p:spPr bwMode="auto">
            <a:xfrm rot="5400000">
              <a:off x="4347497"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Straight Connector 12"/>
            <p:cNvCxnSpPr/>
            <p:nvPr userDrawn="1"/>
          </p:nvCxnSpPr>
          <p:spPr bwMode="auto">
            <a:xfrm rot="5400000">
              <a:off x="6631449"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Straight Connector 13"/>
            <p:cNvCxnSpPr/>
            <p:nvPr userDrawn="1"/>
          </p:nvCxnSpPr>
          <p:spPr bwMode="auto">
            <a:xfrm rot="5400000">
              <a:off x="8915400" y="-240302"/>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18" name="Text Placeholder 17"/>
          <p:cNvSpPr>
            <a:spLocks noGrp="1"/>
          </p:cNvSpPr>
          <p:nvPr>
            <p:ph type="body" sz="quarter" idx="11" hasCustomPrompt="1"/>
          </p:nvPr>
        </p:nvSpPr>
        <p:spPr>
          <a:xfrm>
            <a:off x="237744" y="2213069"/>
            <a:ext cx="8229600" cy="859535"/>
          </a:xfrm>
          <a:prstGeom prst="rect">
            <a:avLst/>
          </a:prstGeom>
        </p:spPr>
        <p:txBody>
          <a:bodyPr vert="horz"/>
          <a:lstStyle>
            <a:lvl1pPr marL="0" indent="0">
              <a:buNone/>
              <a:tabLst>
                <a:tab pos="1430578" algn="l"/>
              </a:tabLst>
              <a:defRPr sz="3597" b="0" i="0" kern="0" spc="200">
                <a:solidFill>
                  <a:srgbClr val="3E6B9C"/>
                </a:solidFill>
                <a:latin typeface="Impact"/>
                <a:cs typeface="Impact"/>
              </a:defRPr>
            </a:lvl1pPr>
            <a:lvl2pPr>
              <a:defRPr sz="3597"/>
            </a:lvl2pPr>
            <a:lvl3pPr>
              <a:defRPr sz="3597"/>
            </a:lvl3pPr>
            <a:lvl4pPr>
              <a:defRPr sz="3597"/>
            </a:lvl4pPr>
            <a:lvl5pPr>
              <a:defRPr sz="3597"/>
            </a:lvl5pPr>
          </a:lstStyle>
          <a:p>
            <a:pPr lvl="0"/>
            <a:r>
              <a:rPr lang="en-US" dirty="0"/>
              <a:t>DIVIDER SLIDE TWO HEADLINES</a:t>
            </a:r>
          </a:p>
        </p:txBody>
      </p:sp>
      <p:sp>
        <p:nvSpPr>
          <p:cNvPr id="22" name="Text Placeholder 21"/>
          <p:cNvSpPr>
            <a:spLocks noGrp="1"/>
          </p:cNvSpPr>
          <p:nvPr>
            <p:ph type="body" sz="quarter" idx="12" hasCustomPrompt="1"/>
          </p:nvPr>
        </p:nvSpPr>
        <p:spPr>
          <a:xfrm>
            <a:off x="237744" y="1470738"/>
            <a:ext cx="8229600" cy="859535"/>
          </a:xfrm>
          <a:prstGeom prst="rect">
            <a:avLst/>
          </a:prstGeom>
        </p:spPr>
        <p:txBody>
          <a:bodyPr vert="horz"/>
          <a:lstStyle>
            <a:lvl1pPr marL="0" indent="0">
              <a:buNone/>
              <a:defRPr sz="3597" b="0" i="0" kern="0" spc="200">
                <a:solidFill>
                  <a:srgbClr val="3E6B9C"/>
                </a:solidFill>
                <a:latin typeface="Impact"/>
                <a:cs typeface="Impact"/>
              </a:defRPr>
            </a:lvl1pPr>
          </a:lstStyle>
          <a:p>
            <a:pPr lvl="0"/>
            <a:r>
              <a:rPr lang="en-US" dirty="0"/>
              <a:t>DIVIDER SLIDE TWO HEADLINES</a:t>
            </a:r>
          </a:p>
        </p:txBody>
      </p:sp>
      <p:sp>
        <p:nvSpPr>
          <p:cNvPr id="16" name="Slide Number Placeholder 5"/>
          <p:cNvSpPr>
            <a:spLocks noGrp="1"/>
          </p:cNvSpPr>
          <p:nvPr>
            <p:ph type="sldNum" sz="quarter" idx="13"/>
          </p:nvPr>
        </p:nvSpPr>
        <p:spPr>
          <a:xfrm>
            <a:off x="8728640" y="4842780"/>
            <a:ext cx="364393" cy="273844"/>
          </a:xfrm>
          <a:prstGeom prst="rect">
            <a:avLst/>
          </a:prstGeom>
        </p:spPr>
        <p:txBody>
          <a:bodyPr/>
          <a:lstStyle>
            <a:lvl1pPr algn="l">
              <a:defRPr sz="899">
                <a:solidFill>
                  <a:srgbClr val="474747"/>
                </a:solidFill>
                <a:latin typeface="Arial"/>
              </a:defRPr>
            </a:lvl1pPr>
          </a:lstStyle>
          <a:p>
            <a:fld id="{716BC1C3-C832-FA4C-9911-3E1C355083BA}" type="slidenum">
              <a:rPr lang="en-US" smtClean="0"/>
              <a:pPr/>
              <a:t>‹#›</a:t>
            </a:fld>
            <a:endParaRPr lang="en-US" dirty="0"/>
          </a:p>
        </p:txBody>
      </p:sp>
      <p:sp>
        <p:nvSpPr>
          <p:cNvPr id="17" name="TextBox 16">
            <a:extLst>
              <a:ext uri="{FF2B5EF4-FFF2-40B4-BE49-F238E27FC236}">
                <a16:creationId xmlns:a16="http://schemas.microsoft.com/office/drawing/2014/main" xmlns="" id="{8E1CAC82-08AC-8D4D-A743-DE758EB16A3C}"/>
              </a:ext>
            </a:extLst>
          </p:cNvPr>
          <p:cNvSpPr txBox="1"/>
          <p:nvPr userDrawn="1"/>
        </p:nvSpPr>
        <p:spPr>
          <a:xfrm>
            <a:off x="797451" y="4879766"/>
            <a:ext cx="7615003" cy="215245"/>
          </a:xfrm>
          <a:prstGeom prst="rect">
            <a:avLst/>
          </a:prstGeom>
          <a:noFill/>
        </p:spPr>
        <p:txBody>
          <a:bodyPr wrap="square" rtlCol="0">
            <a:spAutoFit/>
          </a:bodyPr>
          <a:lstStyle/>
          <a:p>
            <a:r>
              <a:rPr lang="en-US" sz="799" dirty="0">
                <a:solidFill>
                  <a:schemeClr val="tx1"/>
                </a:solidFill>
                <a:latin typeface="Arial"/>
                <a:cs typeface="Arial"/>
              </a:rPr>
              <a:t>For Agent Use Only. Not for Distribution to the Public. </a:t>
            </a:r>
          </a:p>
        </p:txBody>
      </p:sp>
    </p:spTree>
    <p:extLst>
      <p:ext uri="{BB962C8B-B14F-4D97-AF65-F5344CB8AC3E}">
        <p14:creationId xmlns:p14="http://schemas.microsoft.com/office/powerpoint/2010/main" val="24085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Line, Headlin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CLICK TO EDIT HEADLINE</a:t>
            </a:r>
          </a:p>
        </p:txBody>
      </p:sp>
    </p:spTree>
    <p:extLst>
      <p:ext uri="{BB962C8B-B14F-4D97-AF65-F5344CB8AC3E}">
        <p14:creationId xmlns:p14="http://schemas.microsoft.com/office/powerpoint/2010/main" val="27292926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Head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1408608"/>
            <a:ext cx="8026400" cy="3085523"/>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CLICK TO EDIT HEADLINE UTILIZE THIS VERSION WHEN YOU HAVE TWO LINES IN A HEADLINE</a:t>
            </a:r>
          </a:p>
        </p:txBody>
      </p:sp>
    </p:spTree>
    <p:extLst>
      <p:ext uri="{BB962C8B-B14F-4D97-AF65-F5344CB8AC3E}">
        <p14:creationId xmlns:p14="http://schemas.microsoft.com/office/powerpoint/2010/main" val="42087188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only</a:t>
            </a:r>
          </a:p>
        </p:txBody>
      </p:sp>
    </p:spTree>
    <p:extLst>
      <p:ext uri="{BB962C8B-B14F-4D97-AF65-F5344CB8AC3E}">
        <p14:creationId xmlns:p14="http://schemas.microsoft.com/office/powerpoint/2010/main" val="3690228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 panel, room fo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43161" y="215319"/>
            <a:ext cx="2701452"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¼ panel HEADLINE</a:t>
            </a:r>
          </a:p>
        </p:txBody>
      </p:sp>
      <p:sp>
        <p:nvSpPr>
          <p:cNvPr id="11" name="Text Placeholder 13">
            <a:extLst>
              <a:ext uri="{FF2B5EF4-FFF2-40B4-BE49-F238E27FC236}">
                <a16:creationId xmlns:a16="http://schemas.microsoft.com/office/drawing/2014/main" xmlns="" id="{0C72EFE2-9FCB-F04D-B939-9B0EA652755C}"/>
              </a:ext>
            </a:extLst>
          </p:cNvPr>
          <p:cNvSpPr>
            <a:spLocks noGrp="1"/>
          </p:cNvSpPr>
          <p:nvPr>
            <p:ph idx="1"/>
          </p:nvPr>
        </p:nvSpPr>
        <p:spPr>
          <a:xfrm>
            <a:off x="216201" y="993469"/>
            <a:ext cx="2828412"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1252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anel, room fo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16201" y="993469"/>
            <a:ext cx="4265858"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37996" y="215319"/>
            <a:ext cx="4147521"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35811484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anel, room for imag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4608318" y="993469"/>
            <a:ext cx="4120317"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4722618" y="215319"/>
            <a:ext cx="4006017"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14048225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2 panel, room for image,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17" name="Text Placeholder 13">
            <a:extLst>
              <a:ext uri="{FF2B5EF4-FFF2-40B4-BE49-F238E27FC236}">
                <a16:creationId xmlns:a16="http://schemas.microsoft.com/office/drawing/2014/main" xmlns="" id="{74D27767-C3CE-5842-A71A-1C599FADA8A7}"/>
              </a:ext>
            </a:extLst>
          </p:cNvPr>
          <p:cNvSpPr>
            <a:spLocks noGrp="1"/>
          </p:cNvSpPr>
          <p:nvPr>
            <p:ph idx="1"/>
          </p:nvPr>
        </p:nvSpPr>
        <p:spPr>
          <a:xfrm>
            <a:off x="216201" y="993469"/>
            <a:ext cx="4265858" cy="3394075"/>
          </a:xfrm>
          <a:prstGeom prst="rect">
            <a:avLst/>
          </a:prstGeom>
        </p:spPr>
        <p:txBody>
          <a:bodyPr vert="horz" lIns="91440" tIns="45720" rIns="91440" bIns="45720" rtlCol="0">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1">
            <a:extLst>
              <a:ext uri="{FF2B5EF4-FFF2-40B4-BE49-F238E27FC236}">
                <a16:creationId xmlns:a16="http://schemas.microsoft.com/office/drawing/2014/main" xmlns="" id="{5F549486-C7B8-CD43-8026-CBF5647D2FC6}"/>
              </a:ext>
            </a:extLst>
          </p:cNvPr>
          <p:cNvSpPr>
            <a:spLocks noGrp="1"/>
          </p:cNvSpPr>
          <p:nvPr>
            <p:ph type="title" hasCustomPrompt="1"/>
          </p:nvPr>
        </p:nvSpPr>
        <p:spPr>
          <a:xfrm>
            <a:off x="337996" y="215319"/>
            <a:ext cx="4147521"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416292577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111"/>
          <p:cNvSpPr/>
          <p:nvPr/>
        </p:nvSpPr>
        <p:spPr>
          <a:xfrm>
            <a:off x="8693240" y="4721043"/>
            <a:ext cx="450135" cy="0"/>
          </a:xfrm>
          <a:prstGeom prst="line">
            <a:avLst/>
          </a:prstGeom>
          <a:ln w="6350" cmpd="sng">
            <a:solidFill>
              <a:srgbClr val="58595B"/>
            </a:solidFill>
            <a:miter lim="400000"/>
          </a:ln>
        </p:spPr>
        <p:txBody>
          <a:bodyPr lIns="50800" tIns="50800" rIns="50800" bIns="50800" anchor="ctr"/>
          <a:lstStyle/>
          <a:p>
            <a:pPr>
              <a:defRPr sz="3200"/>
            </a:pPr>
            <a:endParaRPr dirty="0"/>
          </a:p>
        </p:txBody>
      </p:sp>
      <p:sp>
        <p:nvSpPr>
          <p:cNvPr id="4" name="Slide Number Placeholder 5"/>
          <p:cNvSpPr>
            <a:spLocks noGrp="1"/>
          </p:cNvSpPr>
          <p:nvPr>
            <p:ph type="sldNum" sz="quarter" idx="4"/>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075977746"/>
      </p:ext>
    </p:extLst>
  </p:cSld>
  <p:clrMap bg1="lt1" tx1="dk1" bg2="lt2" tx2="dk2" accent1="accent1" accent2="accent2" accent3="accent3" accent4="accent4" accent5="accent5" accent6="accent6" hlink="hlink" folHlink="folHlink"/>
  <p:sldLayoutIdLst>
    <p:sldLayoutId id="2147483724" r:id="rId1"/>
    <p:sldLayoutId id="2147483737" r:id="rId2"/>
    <p:sldLayoutId id="2147483729" r:id="rId3"/>
    <p:sldLayoutId id="2147483728" r:id="rId4"/>
    <p:sldLayoutId id="2147483730" r:id="rId5"/>
    <p:sldLayoutId id="2147483731" r:id="rId6"/>
    <p:sldLayoutId id="2147483739" r:id="rId7"/>
    <p:sldLayoutId id="2147483734" r:id="rId8"/>
    <p:sldLayoutId id="2147483741" r:id="rId9"/>
    <p:sldLayoutId id="2147483740" r:id="rId10"/>
    <p:sldLayoutId id="2147483717" r:id="rId11"/>
    <p:sldLayoutId id="2147483716" r:id="rId12"/>
    <p:sldLayoutId id="2147483718" r:id="rId13"/>
    <p:sldLayoutId id="2147483675" r:id="rId14"/>
    <p:sldLayoutId id="2147483719" r:id="rId15"/>
    <p:sldLayoutId id="2147483720" r:id="rId16"/>
    <p:sldLayoutId id="2147483743" r:id="rId17"/>
    <p:sldLayoutId id="2147483722" r:id="rId18"/>
    <p:sldLayoutId id="2147483723" r:id="rId19"/>
    <p:sldLayoutId id="2147483733" r:id="rId20"/>
    <p:sldLayoutId id="2147483727" r:id="rId21"/>
    <p:sldLayoutId id="2147483744" r:id="rId22"/>
    <p:sldLayoutId id="2147483747" r:id="rId23"/>
  </p:sldLayoutIdLst>
  <p:hf hdr="0" ftr="0" dt="0"/>
  <p:txStyles>
    <p:titleStyle>
      <a:lvl1pPr algn="l" defTabSz="457200" rtl="0" eaLnBrk="1" latinLnBrk="0" hangingPunct="1">
        <a:spcBef>
          <a:spcPct val="0"/>
        </a:spcBef>
        <a:buNone/>
        <a:defRPr sz="2800" b="0" i="0" kern="1200" baseline="0">
          <a:solidFill>
            <a:schemeClr val="tx1"/>
          </a:solidFill>
          <a:latin typeface="Gobold Bold"/>
          <a:ea typeface="+mj-ea"/>
          <a:cs typeface="Gobold Bold"/>
        </a:defRPr>
      </a:lvl1pPr>
    </p:titleStyle>
    <p:body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cid:image002.jpg@01D60D08.53EA45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transamerica.com/lp/monitoring-the-market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hyperlink" Target="http://transmerica.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48EDF6AF-0CC0-C842-8525-9BE33EDE4F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29" y="2379"/>
            <a:ext cx="9142119" cy="5145460"/>
          </a:xfrm>
          <a:prstGeom prst="rect">
            <a:avLst/>
          </a:prstGeom>
        </p:spPr>
      </p:pic>
      <p:sp>
        <p:nvSpPr>
          <p:cNvPr id="27" name="Rectangle 26">
            <a:extLst>
              <a:ext uri="{FF2B5EF4-FFF2-40B4-BE49-F238E27FC236}">
                <a16:creationId xmlns:a16="http://schemas.microsoft.com/office/drawing/2014/main" xmlns="" id="{3037BCCD-8F6A-A348-B9A0-516205DEE96B}"/>
              </a:ext>
            </a:extLst>
          </p:cNvPr>
          <p:cNvSpPr/>
          <p:nvPr/>
        </p:nvSpPr>
        <p:spPr>
          <a:xfrm>
            <a:off x="4230" y="2701040"/>
            <a:ext cx="2667158" cy="2440081"/>
          </a:xfrm>
          <a:prstGeom prst="rect">
            <a:avLst/>
          </a:prstGeom>
          <a:gradFill flip="none" rotWithShape="1">
            <a:gsLst>
              <a:gs pos="83000">
                <a:schemeClr val="tx1">
                  <a:alpha val="22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dirty="0">
              <a:solidFill>
                <a:prstClr val="white"/>
              </a:solidFill>
              <a:cs typeface="Arial" panose="020B0604020202020204" pitchFamily="34" charset="0"/>
            </a:endParaRPr>
          </a:p>
        </p:txBody>
      </p:sp>
      <p:sp>
        <p:nvSpPr>
          <p:cNvPr id="26" name="Title 6"/>
          <p:cNvSpPr txBox="1">
            <a:spLocks/>
          </p:cNvSpPr>
          <p:nvPr/>
        </p:nvSpPr>
        <p:spPr>
          <a:xfrm>
            <a:off x="495525" y="3071521"/>
            <a:ext cx="2991223" cy="369303"/>
          </a:xfrm>
          <a:prstGeom prst="rect">
            <a:avLst/>
          </a:prstGeom>
        </p:spPr>
        <p:txBody>
          <a:bodyPr anchor="ctr"/>
          <a:lstStyle>
            <a:lvl1pPr algn="l" defTabSz="457200" rtl="0" eaLnBrk="1" latinLnBrk="0" hangingPunct="1">
              <a:spcBef>
                <a:spcPct val="0"/>
              </a:spcBef>
              <a:buNone/>
              <a:defRPr sz="2800" b="0" i="0" kern="1200" baseline="0">
                <a:solidFill>
                  <a:schemeClr val="tx1"/>
                </a:solidFill>
                <a:latin typeface="Gobold Bold"/>
                <a:ea typeface="+mj-ea"/>
                <a:cs typeface="Gobold Bold"/>
              </a:defRPr>
            </a:lvl1pPr>
          </a:lstStyle>
          <a:p>
            <a:r>
              <a:rPr lang="en-US" sz="999" cap="all" dirty="0">
                <a:solidFill>
                  <a:schemeClr val="bg2"/>
                </a:solidFill>
                <a:latin typeface="Arial"/>
                <a:cs typeface="Arial"/>
              </a:rPr>
              <a:t>PRESENTED by: </a:t>
            </a:r>
            <a:br>
              <a:rPr lang="en-US" sz="999" cap="all" dirty="0">
                <a:solidFill>
                  <a:schemeClr val="bg2"/>
                </a:solidFill>
                <a:latin typeface="Arial"/>
                <a:cs typeface="Arial"/>
              </a:rPr>
            </a:br>
            <a:r>
              <a:rPr lang="en-US" sz="999" cap="all">
                <a:solidFill>
                  <a:schemeClr val="bg2"/>
                </a:solidFill>
                <a:latin typeface="Arial"/>
                <a:cs typeface="Arial"/>
              </a:rPr>
              <a:t>Tom Corbin, </a:t>
            </a:r>
            <a:r>
              <a:rPr lang="en-US" sz="999" cap="all" dirty="0">
                <a:solidFill>
                  <a:schemeClr val="bg2"/>
                </a:solidFill>
                <a:latin typeface="Arial"/>
                <a:cs typeface="Arial"/>
              </a:rPr>
              <a:t>Vice President Sales</a:t>
            </a:r>
          </a:p>
          <a:p>
            <a:r>
              <a:rPr lang="en-US" sz="999" cap="all" dirty="0">
                <a:solidFill>
                  <a:schemeClr val="bg2"/>
                </a:solidFill>
                <a:latin typeface="Arial"/>
                <a:cs typeface="Arial"/>
              </a:rPr>
              <a:t>&amp; Bill Wysong, Chief Underwriter</a:t>
            </a:r>
            <a:endParaRPr lang="en-US" sz="999" dirty="0">
              <a:solidFill>
                <a:schemeClr val="bg2"/>
              </a:solidFill>
              <a:latin typeface="Arial"/>
              <a:cs typeface="Arial"/>
            </a:endParaRPr>
          </a:p>
        </p:txBody>
      </p:sp>
      <p:grpSp>
        <p:nvGrpSpPr>
          <p:cNvPr id="3" name="Group 2"/>
          <p:cNvGrpSpPr/>
          <p:nvPr/>
        </p:nvGrpSpPr>
        <p:grpSpPr>
          <a:xfrm>
            <a:off x="-5594" y="2960723"/>
            <a:ext cx="3155193" cy="588646"/>
            <a:chOff x="-1" y="2623083"/>
            <a:chExt cx="2932545" cy="397122"/>
          </a:xfrm>
        </p:grpSpPr>
        <p:cxnSp>
          <p:nvCxnSpPr>
            <p:cNvPr id="4" name="Straight Connector 3"/>
            <p:cNvCxnSpPr/>
            <p:nvPr/>
          </p:nvCxnSpPr>
          <p:spPr>
            <a:xfrm>
              <a:off x="-1" y="2623083"/>
              <a:ext cx="293254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 y="3020205"/>
              <a:ext cx="293254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5" name="Shape 258">
            <a:extLst>
              <a:ext uri="{FF2B5EF4-FFF2-40B4-BE49-F238E27FC236}">
                <a16:creationId xmlns:a16="http://schemas.microsoft.com/office/drawing/2014/main" xmlns="" id="{C066C12C-A730-C141-8CC5-DFC23C3198CC}"/>
              </a:ext>
            </a:extLst>
          </p:cNvPr>
          <p:cNvSpPr/>
          <p:nvPr/>
        </p:nvSpPr>
        <p:spPr>
          <a:xfrm flipH="1">
            <a:off x="7883110" y="1589920"/>
            <a:ext cx="1263378" cy="3559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753" tIns="50753" rIns="50753" bIns="50753" anchor="ctr"/>
          <a:lstStyle/>
          <a:p>
            <a:pPr>
              <a:defRPr sz="3200">
                <a:solidFill>
                  <a:srgbClr val="FFFFFF"/>
                </a:solidFill>
              </a:defRPr>
            </a:pPr>
            <a:endParaRPr sz="3197" dirty="0">
              <a:solidFill>
                <a:schemeClr val="accent1"/>
              </a:solidFill>
            </a:endParaRPr>
          </a:p>
        </p:txBody>
      </p:sp>
      <p:pic>
        <p:nvPicPr>
          <p:cNvPr id="17" name="Picture 16" descr="TA_stacked_logo.png">
            <a:extLst>
              <a:ext uri="{FF2B5EF4-FFF2-40B4-BE49-F238E27FC236}">
                <a16:creationId xmlns:a16="http://schemas.microsoft.com/office/drawing/2014/main" xmlns="" id="{A853E1FF-30AE-5644-A422-D401B21D6A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5441" y="4494221"/>
            <a:ext cx="795307" cy="522283"/>
          </a:xfrm>
          <a:prstGeom prst="rect">
            <a:avLst/>
          </a:prstGeom>
        </p:spPr>
      </p:pic>
      <p:sp>
        <p:nvSpPr>
          <p:cNvPr id="33" name="Rectangle 32">
            <a:extLst>
              <a:ext uri="{FF2B5EF4-FFF2-40B4-BE49-F238E27FC236}">
                <a16:creationId xmlns:a16="http://schemas.microsoft.com/office/drawing/2014/main" xmlns="" id="{8096455F-135F-1143-90B4-D4F30551749F}"/>
              </a:ext>
            </a:extLst>
          </p:cNvPr>
          <p:cNvSpPr/>
          <p:nvPr/>
        </p:nvSpPr>
        <p:spPr>
          <a:xfrm>
            <a:off x="341043" y="4833469"/>
            <a:ext cx="3145706" cy="245993"/>
          </a:xfrm>
          <a:prstGeom prst="rect">
            <a:avLst/>
          </a:prstGeom>
        </p:spPr>
        <p:txBody>
          <a:bodyPr wrap="none">
            <a:spAutoFit/>
          </a:bodyPr>
          <a:lstStyle/>
          <a:p>
            <a:r>
              <a:rPr lang="en-US" sz="999" b="1" dirty="0">
                <a:solidFill>
                  <a:schemeClr val="bg1"/>
                </a:solidFill>
              </a:rPr>
              <a:t>Not For Use With the Public. For Agent Use Only.</a:t>
            </a:r>
          </a:p>
        </p:txBody>
      </p:sp>
      <p:grpSp>
        <p:nvGrpSpPr>
          <p:cNvPr id="12" name="Group 11">
            <a:extLst>
              <a:ext uri="{FF2B5EF4-FFF2-40B4-BE49-F238E27FC236}">
                <a16:creationId xmlns:a16="http://schemas.microsoft.com/office/drawing/2014/main" xmlns="" id="{B029FE60-AF39-CF46-B642-22DC1F52B4E7}"/>
              </a:ext>
            </a:extLst>
          </p:cNvPr>
          <p:cNvGrpSpPr/>
          <p:nvPr/>
        </p:nvGrpSpPr>
        <p:grpSpPr>
          <a:xfrm>
            <a:off x="4230" y="1366534"/>
            <a:ext cx="4694543" cy="1329627"/>
            <a:chOff x="0" y="1365418"/>
            <a:chExt cx="3570135" cy="1330858"/>
          </a:xfrm>
        </p:grpSpPr>
        <p:sp>
          <p:nvSpPr>
            <p:cNvPr id="5" name="Rectangle 4">
              <a:extLst>
                <a:ext uri="{FF2B5EF4-FFF2-40B4-BE49-F238E27FC236}">
                  <a16:creationId xmlns:a16="http://schemas.microsoft.com/office/drawing/2014/main" xmlns="" id="{02DBB4A1-8965-BB44-99E6-E257A5886679}"/>
                </a:ext>
              </a:extLst>
            </p:cNvPr>
            <p:cNvSpPr/>
            <p:nvPr/>
          </p:nvSpPr>
          <p:spPr>
            <a:xfrm>
              <a:off x="0" y="1365418"/>
              <a:ext cx="3570135" cy="6340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55" tIns="45678" rIns="91355" bIns="45678" numCol="1" spcCol="0" rtlCol="0" fromWordArt="0" anchor="t" anchorCtr="0" forceAA="0" compatLnSpc="1">
              <a:prstTxWarp prst="textNoShape">
                <a:avLst/>
              </a:prstTxWarp>
              <a:noAutofit/>
            </a:bodyPr>
            <a:lstStyle/>
            <a:p>
              <a:pPr algn="ctr"/>
              <a:endParaRPr lang="en-US" sz="1798" dirty="0" err="1">
                <a:solidFill>
                  <a:schemeClr val="tx1">
                    <a:lumMod val="75000"/>
                  </a:schemeClr>
                </a:solidFill>
                <a:latin typeface="Arial"/>
                <a:cs typeface="Arial"/>
              </a:endParaRPr>
            </a:p>
          </p:txBody>
        </p:sp>
        <p:sp>
          <p:nvSpPr>
            <p:cNvPr id="34" name="Rectangle 33">
              <a:extLst>
                <a:ext uri="{FF2B5EF4-FFF2-40B4-BE49-F238E27FC236}">
                  <a16:creationId xmlns:a16="http://schemas.microsoft.com/office/drawing/2014/main" xmlns="" id="{E8A3645F-0CE5-A041-B44E-DA144FF2F4C7}"/>
                </a:ext>
              </a:extLst>
            </p:cNvPr>
            <p:cNvSpPr/>
            <p:nvPr/>
          </p:nvSpPr>
          <p:spPr>
            <a:xfrm>
              <a:off x="0" y="2062203"/>
              <a:ext cx="3502179" cy="6340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55" tIns="45678" rIns="91355" bIns="45678" numCol="1" spcCol="0" rtlCol="0" fromWordArt="0" anchor="t" anchorCtr="0" forceAA="0" compatLnSpc="1">
              <a:prstTxWarp prst="textNoShape">
                <a:avLst/>
              </a:prstTxWarp>
              <a:noAutofit/>
            </a:bodyPr>
            <a:lstStyle/>
            <a:p>
              <a:pPr algn="ctr"/>
              <a:endParaRPr lang="en-US" sz="1798" dirty="0" err="1">
                <a:solidFill>
                  <a:schemeClr val="tx1">
                    <a:lumMod val="75000"/>
                  </a:schemeClr>
                </a:solidFill>
                <a:latin typeface="Arial"/>
                <a:cs typeface="Arial"/>
              </a:endParaRPr>
            </a:p>
          </p:txBody>
        </p:sp>
      </p:grpSp>
      <p:sp>
        <p:nvSpPr>
          <p:cNvPr id="2" name="TextBox 1">
            <a:extLst>
              <a:ext uri="{FF2B5EF4-FFF2-40B4-BE49-F238E27FC236}">
                <a16:creationId xmlns:a16="http://schemas.microsoft.com/office/drawing/2014/main" xmlns="" id="{364F23C7-76D4-BB4A-85D7-F093383DA41A}"/>
              </a:ext>
            </a:extLst>
          </p:cNvPr>
          <p:cNvSpPr txBox="1"/>
          <p:nvPr/>
        </p:nvSpPr>
        <p:spPr>
          <a:xfrm>
            <a:off x="429563" y="4672748"/>
            <a:ext cx="3592982" cy="157399"/>
          </a:xfrm>
          <a:prstGeom prst="rect">
            <a:avLst/>
          </a:prstGeom>
          <a:noFill/>
        </p:spPr>
        <p:txBody>
          <a:bodyPr wrap="square" lIns="0" tIns="0" rIns="0" bIns="0" rtlCol="0">
            <a:noAutofit/>
          </a:bodyPr>
          <a:lstStyle/>
          <a:p>
            <a:r>
              <a:rPr lang="en-US" sz="999" dirty="0">
                <a:solidFill>
                  <a:schemeClr val="bg1"/>
                </a:solidFill>
                <a:latin typeface="Arial Narrow" panose="020B0604020202020204" pitchFamily="34" charset="0"/>
                <a:cs typeface="Arial Narrow" panose="020B0604020202020204" pitchFamily="34" charset="0"/>
              </a:rPr>
              <a:t>254643</a:t>
            </a:r>
          </a:p>
        </p:txBody>
      </p:sp>
      <p:sp>
        <p:nvSpPr>
          <p:cNvPr id="44" name="TextBox 43">
            <a:extLst>
              <a:ext uri="{FF2B5EF4-FFF2-40B4-BE49-F238E27FC236}">
                <a16:creationId xmlns:a16="http://schemas.microsoft.com/office/drawing/2014/main" xmlns="" id="{D4A329B9-CAF7-444F-8634-916F5173CE68}"/>
              </a:ext>
            </a:extLst>
          </p:cNvPr>
          <p:cNvSpPr txBox="1"/>
          <p:nvPr/>
        </p:nvSpPr>
        <p:spPr>
          <a:xfrm>
            <a:off x="8684650" y="184417"/>
            <a:ext cx="3592982" cy="157399"/>
          </a:xfrm>
          <a:prstGeom prst="rect">
            <a:avLst/>
          </a:prstGeom>
          <a:noFill/>
        </p:spPr>
        <p:txBody>
          <a:bodyPr wrap="square" lIns="0" tIns="0" rIns="0" bIns="0" rtlCol="0">
            <a:noAutofit/>
          </a:bodyPr>
          <a:lstStyle/>
          <a:p>
            <a:r>
              <a:rPr lang="en-US" sz="999" dirty="0">
                <a:solidFill>
                  <a:schemeClr val="bg1"/>
                </a:solidFill>
                <a:latin typeface="Arial Narrow" panose="020B0604020202020204" pitchFamily="34" charset="0"/>
                <a:cs typeface="Arial Narrow" panose="020B0604020202020204" pitchFamily="34" charset="0"/>
              </a:rPr>
              <a:t>0420</a:t>
            </a:r>
          </a:p>
        </p:txBody>
      </p:sp>
      <p:sp>
        <p:nvSpPr>
          <p:cNvPr id="6" name="Rectangle 5"/>
          <p:cNvSpPr/>
          <p:nvPr/>
        </p:nvSpPr>
        <p:spPr>
          <a:xfrm>
            <a:off x="385544" y="2092891"/>
            <a:ext cx="4165682" cy="584234"/>
          </a:xfrm>
          <a:prstGeom prst="rect">
            <a:avLst/>
          </a:prstGeom>
        </p:spPr>
        <p:txBody>
          <a:bodyPr wrap="none">
            <a:spAutoFit/>
          </a:bodyPr>
          <a:lstStyle/>
          <a:p>
            <a:r>
              <a:rPr lang="en-US" sz="3197" dirty="0">
                <a:solidFill>
                  <a:schemeClr val="bg1"/>
                </a:solidFill>
                <a:latin typeface="Impact" panose="020B0806030902050204" pitchFamily="34" charset="0"/>
              </a:rPr>
              <a:t>UNDERWRITING UPDATES</a:t>
            </a:r>
            <a:endParaRPr lang="en-US" sz="3197" dirty="0">
              <a:latin typeface="Impact" panose="020B0806030902050204" pitchFamily="34" charset="0"/>
            </a:endParaRPr>
          </a:p>
        </p:txBody>
      </p:sp>
      <p:sp>
        <p:nvSpPr>
          <p:cNvPr id="19" name="Rectangle 18"/>
          <p:cNvSpPr/>
          <p:nvPr/>
        </p:nvSpPr>
        <p:spPr>
          <a:xfrm>
            <a:off x="341043" y="1404426"/>
            <a:ext cx="4268371" cy="584234"/>
          </a:xfrm>
          <a:prstGeom prst="rect">
            <a:avLst/>
          </a:prstGeom>
        </p:spPr>
        <p:txBody>
          <a:bodyPr wrap="none">
            <a:spAutoFit/>
          </a:bodyPr>
          <a:lstStyle/>
          <a:p>
            <a:r>
              <a:rPr lang="en-US" sz="3197" dirty="0">
                <a:solidFill>
                  <a:schemeClr val="bg1"/>
                </a:solidFill>
                <a:latin typeface="Impact" panose="020B0806030902050204" pitchFamily="34" charset="0"/>
              </a:rPr>
              <a:t>TRANSAMERICA COVID-19</a:t>
            </a:r>
            <a:endParaRPr lang="en-US" sz="3197" dirty="0">
              <a:latin typeface="Impact" panose="020B0806030902050204" pitchFamily="34" charset="0"/>
            </a:endParaRPr>
          </a:p>
        </p:txBody>
      </p:sp>
    </p:spTree>
    <p:extLst>
      <p:ext uri="{BB962C8B-B14F-4D97-AF65-F5344CB8AC3E}">
        <p14:creationId xmlns:p14="http://schemas.microsoft.com/office/powerpoint/2010/main" val="244422081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18" name="Title 17"/>
          <p:cNvSpPr>
            <a:spLocks noGrp="1"/>
          </p:cNvSpPr>
          <p:nvPr>
            <p:ph type="title"/>
          </p:nvPr>
        </p:nvSpPr>
        <p:spPr>
          <a:xfrm>
            <a:off x="343160" y="215319"/>
            <a:ext cx="3597469" cy="489465"/>
          </a:xfrm>
        </p:spPr>
        <p:txBody>
          <a:bodyPr/>
          <a:lstStyle/>
          <a:p>
            <a:r>
              <a:rPr lang="en-US" dirty="0"/>
              <a:t>iGO and PART II – TERM</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73565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10</a:t>
            </a:fld>
            <a:endParaRPr lang="en-US" dirty="0">
              <a:solidFill>
                <a:schemeClr val="bg1"/>
              </a:solidFill>
            </a:endParaRPr>
          </a:p>
        </p:txBody>
      </p:sp>
      <p:sp>
        <p:nvSpPr>
          <p:cNvPr id="11" name="Rectangle 10">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pic>
        <p:nvPicPr>
          <p:cNvPr id="12" name="Picture 11" descr="cid:image002.jpg@01D60D08.53EA45D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935" y="1073422"/>
            <a:ext cx="6188902" cy="2542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6943" y="2594594"/>
            <a:ext cx="4226114" cy="300049"/>
          </a:xfrm>
          <a:prstGeom prst="rect">
            <a:avLst/>
          </a:prstGeom>
          <a:solidFill>
            <a:schemeClr val="bg1"/>
          </a:solidFill>
        </p:spPr>
        <p:txBody>
          <a:bodyPr wrap="none" lIns="0" tIns="0" rIns="0" bIns="0" rtlCol="0">
            <a:noAutofit/>
          </a:bodyPr>
          <a:lstStyle/>
          <a:p>
            <a:r>
              <a:rPr lang="en-US" sz="1200" dirty="0">
                <a:solidFill>
                  <a:srgbClr val="FF0000"/>
                </a:solidFill>
                <a:latin typeface="Arial"/>
                <a:cs typeface="Arial"/>
              </a:rPr>
              <a:t>NON MED UNDERWRITING PROCESSES REQUESTED</a:t>
            </a:r>
          </a:p>
        </p:txBody>
      </p:sp>
      <p:pic>
        <p:nvPicPr>
          <p:cNvPr id="4" name="Picture 3"/>
          <p:cNvPicPr>
            <a:picLocks noChangeAspect="1"/>
          </p:cNvPicPr>
          <p:nvPr/>
        </p:nvPicPr>
        <p:blipFill>
          <a:blip r:embed="rId5"/>
          <a:stretch>
            <a:fillRect/>
          </a:stretch>
        </p:blipFill>
        <p:spPr>
          <a:xfrm>
            <a:off x="1002834" y="1811421"/>
            <a:ext cx="1372231" cy="2854579"/>
          </a:xfrm>
          <a:prstGeom prst="rect">
            <a:avLst/>
          </a:prstGeom>
        </p:spPr>
      </p:pic>
      <p:sp>
        <p:nvSpPr>
          <p:cNvPr id="2" name="Oval 1"/>
          <p:cNvSpPr/>
          <p:nvPr/>
        </p:nvSpPr>
        <p:spPr>
          <a:xfrm>
            <a:off x="2243163" y="2186826"/>
            <a:ext cx="5503845" cy="1051884"/>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0" name="Oval 19"/>
          <p:cNvSpPr/>
          <p:nvPr/>
        </p:nvSpPr>
        <p:spPr>
          <a:xfrm>
            <a:off x="914399" y="4124313"/>
            <a:ext cx="1657053" cy="432854"/>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Tree>
    <p:extLst>
      <p:ext uri="{BB962C8B-B14F-4D97-AF65-F5344CB8AC3E}">
        <p14:creationId xmlns:p14="http://schemas.microsoft.com/office/powerpoint/2010/main" val="27581881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745" y="913099"/>
            <a:ext cx="6259848" cy="411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itle 17"/>
          <p:cNvSpPr>
            <a:spLocks noGrp="1"/>
          </p:cNvSpPr>
          <p:nvPr>
            <p:ph type="title"/>
          </p:nvPr>
        </p:nvSpPr>
        <p:spPr>
          <a:xfrm>
            <a:off x="343160" y="215319"/>
            <a:ext cx="3597469" cy="489465"/>
          </a:xfrm>
        </p:spPr>
        <p:txBody>
          <a:bodyPr/>
          <a:lstStyle/>
          <a:p>
            <a:r>
              <a:rPr lang="en-US" dirty="0"/>
              <a:t>iGO and NONMED– FFIUL</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73565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11</a:t>
            </a:fld>
            <a:endParaRPr lang="en-US" dirty="0">
              <a:solidFill>
                <a:schemeClr val="bg1"/>
              </a:solidFill>
            </a:endParaRPr>
          </a:p>
        </p:txBody>
      </p:sp>
      <p:sp>
        <p:nvSpPr>
          <p:cNvPr id="2" name="Oval 1"/>
          <p:cNvSpPr/>
          <p:nvPr/>
        </p:nvSpPr>
        <p:spPr>
          <a:xfrm>
            <a:off x="3200400" y="3819504"/>
            <a:ext cx="1070517" cy="591014"/>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14" name="Rectangle 13">
            <a:extLst>
              <a:ext uri="{FF2B5EF4-FFF2-40B4-BE49-F238E27FC236}">
                <a16:creationId xmlns:a16="http://schemas.microsoft.com/office/drawing/2014/main" xmlns="" id="{C7E3978A-F925-CD41-8065-B640D1B60173}"/>
              </a:ext>
            </a:extLst>
          </p:cNvPr>
          <p:cNvSpPr/>
          <p:nvPr/>
        </p:nvSpPr>
        <p:spPr>
          <a:xfrm>
            <a:off x="5218170" y="4835562"/>
            <a:ext cx="2986715" cy="246221"/>
          </a:xfrm>
          <a:prstGeom prst="rect">
            <a:avLst/>
          </a:prstGeom>
        </p:spPr>
        <p:txBody>
          <a:bodyPr wrap="none">
            <a:spAutoFit/>
          </a:bodyPr>
          <a:lstStyle/>
          <a:p>
            <a:r>
              <a:rPr lang="en-US" sz="1000" dirty="0"/>
              <a:t>Not For Use With the Public. For Agent Use Only.</a:t>
            </a:r>
          </a:p>
        </p:txBody>
      </p:sp>
      <p:sp>
        <p:nvSpPr>
          <p:cNvPr id="4" name="Rectangle 3"/>
          <p:cNvSpPr/>
          <p:nvPr/>
        </p:nvSpPr>
        <p:spPr>
          <a:xfrm>
            <a:off x="1978090" y="913099"/>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16" name="Rectangle 15"/>
          <p:cNvSpPr/>
          <p:nvPr/>
        </p:nvSpPr>
        <p:spPr>
          <a:xfrm>
            <a:off x="3502090" y="2707687"/>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1" name="Rectangle 20"/>
          <p:cNvSpPr/>
          <p:nvPr/>
        </p:nvSpPr>
        <p:spPr>
          <a:xfrm>
            <a:off x="3502090" y="2414096"/>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2" name="Rectangle 21"/>
          <p:cNvSpPr/>
          <p:nvPr/>
        </p:nvSpPr>
        <p:spPr>
          <a:xfrm>
            <a:off x="4914926" y="2394824"/>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Tree>
    <p:extLst>
      <p:ext uri="{BB962C8B-B14F-4D97-AF65-F5344CB8AC3E}">
        <p14:creationId xmlns:p14="http://schemas.microsoft.com/office/powerpoint/2010/main" val="33660378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itle 17"/>
          <p:cNvSpPr>
            <a:spLocks noGrp="1"/>
          </p:cNvSpPr>
          <p:nvPr>
            <p:ph type="title"/>
          </p:nvPr>
        </p:nvSpPr>
        <p:spPr>
          <a:xfrm>
            <a:off x="343160" y="215319"/>
            <a:ext cx="3597469" cy="489465"/>
          </a:xfrm>
        </p:spPr>
        <p:txBody>
          <a:bodyPr/>
          <a:lstStyle/>
          <a:p>
            <a:r>
              <a:rPr lang="en-US" dirty="0"/>
              <a:t>iGO and NONMED– FFIUL</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73565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12</a:t>
            </a:fld>
            <a:endParaRPr lang="en-US" dirty="0">
              <a:solidFill>
                <a:schemeClr val="bg1"/>
              </a:solidFill>
            </a:endParaRPr>
          </a:p>
        </p:txBody>
      </p:sp>
      <p:sp>
        <p:nvSpPr>
          <p:cNvPr id="14" name="Rectangle 13">
            <a:extLst>
              <a:ext uri="{FF2B5EF4-FFF2-40B4-BE49-F238E27FC236}">
                <a16:creationId xmlns:a16="http://schemas.microsoft.com/office/drawing/2014/main" xmlns="" id="{C7E3978A-F925-CD41-8065-B640D1B60173}"/>
              </a:ext>
            </a:extLst>
          </p:cNvPr>
          <p:cNvSpPr/>
          <p:nvPr/>
        </p:nvSpPr>
        <p:spPr>
          <a:xfrm>
            <a:off x="5218170" y="4835562"/>
            <a:ext cx="2986715" cy="246221"/>
          </a:xfrm>
          <a:prstGeom prst="rect">
            <a:avLst/>
          </a:prstGeom>
        </p:spPr>
        <p:txBody>
          <a:bodyPr wrap="none">
            <a:spAutoFit/>
          </a:bodyPr>
          <a:lstStyle/>
          <a:p>
            <a:r>
              <a:rPr lang="en-US" sz="1000" dirty="0"/>
              <a:t>Not For Use With the Public. For Agent Use Only.</a:t>
            </a:r>
          </a:p>
        </p:txBody>
      </p:sp>
      <p:sp>
        <p:nvSpPr>
          <p:cNvPr id="4" name="Rectangle 3"/>
          <p:cNvSpPr/>
          <p:nvPr/>
        </p:nvSpPr>
        <p:spPr>
          <a:xfrm>
            <a:off x="1978090" y="913099"/>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16" name="Rectangle 15"/>
          <p:cNvSpPr/>
          <p:nvPr/>
        </p:nvSpPr>
        <p:spPr>
          <a:xfrm>
            <a:off x="3502090" y="2707687"/>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1" name="Rectangle 20"/>
          <p:cNvSpPr/>
          <p:nvPr/>
        </p:nvSpPr>
        <p:spPr>
          <a:xfrm>
            <a:off x="3502090" y="2414096"/>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2" name="Rectangle 21"/>
          <p:cNvSpPr/>
          <p:nvPr/>
        </p:nvSpPr>
        <p:spPr>
          <a:xfrm>
            <a:off x="4914926" y="2394824"/>
            <a:ext cx="662473" cy="946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pic>
        <p:nvPicPr>
          <p:cNvPr id="5" name="Picture 4"/>
          <p:cNvPicPr>
            <a:picLocks noChangeAspect="1"/>
          </p:cNvPicPr>
          <p:nvPr/>
        </p:nvPicPr>
        <p:blipFill>
          <a:blip r:embed="rId3"/>
          <a:stretch>
            <a:fillRect/>
          </a:stretch>
        </p:blipFill>
        <p:spPr>
          <a:xfrm>
            <a:off x="1249747" y="856081"/>
            <a:ext cx="7300068" cy="2768435"/>
          </a:xfrm>
          <a:prstGeom prst="rect">
            <a:avLst/>
          </a:prstGeom>
        </p:spPr>
      </p:pic>
      <p:sp>
        <p:nvSpPr>
          <p:cNvPr id="20" name="TextBox 19"/>
          <p:cNvSpPr txBox="1"/>
          <p:nvPr/>
        </p:nvSpPr>
        <p:spPr>
          <a:xfrm>
            <a:off x="3301782" y="2801826"/>
            <a:ext cx="4691048" cy="142190"/>
          </a:xfrm>
          <a:prstGeom prst="rect">
            <a:avLst/>
          </a:prstGeom>
          <a:solidFill>
            <a:schemeClr val="bg1"/>
          </a:solidFill>
        </p:spPr>
        <p:txBody>
          <a:bodyPr wrap="none" lIns="0" tIns="0" rIns="0" bIns="0" rtlCol="0">
            <a:noAutofit/>
          </a:bodyPr>
          <a:lstStyle/>
          <a:p>
            <a:r>
              <a:rPr lang="en-US" sz="1100" dirty="0">
                <a:solidFill>
                  <a:srgbClr val="FF0000"/>
                </a:solidFill>
                <a:latin typeface="Arial"/>
                <a:cs typeface="Arial"/>
              </a:rPr>
              <a:t>NON MED UNDERWRITING PROCESSES REQUESTED</a:t>
            </a:r>
          </a:p>
        </p:txBody>
      </p:sp>
      <p:pic>
        <p:nvPicPr>
          <p:cNvPr id="23" name="Picture 22"/>
          <p:cNvPicPr>
            <a:picLocks noChangeAspect="1"/>
          </p:cNvPicPr>
          <p:nvPr/>
        </p:nvPicPr>
        <p:blipFill>
          <a:blip r:embed="rId4"/>
          <a:stretch>
            <a:fillRect/>
          </a:stretch>
        </p:blipFill>
        <p:spPr>
          <a:xfrm>
            <a:off x="336949" y="3395718"/>
            <a:ext cx="3695685" cy="1769649"/>
          </a:xfrm>
          <a:prstGeom prst="rect">
            <a:avLst/>
          </a:prstGeom>
        </p:spPr>
      </p:pic>
      <p:sp>
        <p:nvSpPr>
          <p:cNvPr id="24" name="Oval 23"/>
          <p:cNvSpPr/>
          <p:nvPr/>
        </p:nvSpPr>
        <p:spPr>
          <a:xfrm>
            <a:off x="222909" y="4352953"/>
            <a:ext cx="2686643" cy="609458"/>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 name="Oval 1"/>
          <p:cNvSpPr/>
          <p:nvPr/>
        </p:nvSpPr>
        <p:spPr>
          <a:xfrm>
            <a:off x="2734169" y="2357078"/>
            <a:ext cx="4806220" cy="929760"/>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Tree>
    <p:extLst>
      <p:ext uri="{BB962C8B-B14F-4D97-AF65-F5344CB8AC3E}">
        <p14:creationId xmlns:p14="http://schemas.microsoft.com/office/powerpoint/2010/main" val="234964350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itle 17"/>
          <p:cNvSpPr>
            <a:spLocks noGrp="1"/>
          </p:cNvSpPr>
          <p:nvPr>
            <p:ph type="title"/>
          </p:nvPr>
        </p:nvSpPr>
        <p:spPr>
          <a:xfrm>
            <a:off x="343160" y="215319"/>
            <a:ext cx="3597469" cy="489465"/>
          </a:xfrm>
        </p:spPr>
        <p:txBody>
          <a:bodyPr/>
          <a:lstStyle/>
          <a:p>
            <a:r>
              <a:rPr lang="en-US" dirty="0"/>
              <a:t>iGO and NON MED– FFIUL</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73565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13</a:t>
            </a:fld>
            <a:endParaRPr lang="en-US" dirty="0">
              <a:solidFill>
                <a:schemeClr val="bg1"/>
              </a:solidFill>
            </a:endParaRPr>
          </a:p>
        </p:txBody>
      </p:sp>
      <p:pic>
        <p:nvPicPr>
          <p:cNvPr id="11" name="Picture 10"/>
          <p:cNvPicPr/>
          <p:nvPr/>
        </p:nvPicPr>
        <p:blipFill>
          <a:blip r:embed="rId3"/>
          <a:stretch>
            <a:fillRect/>
          </a:stretch>
        </p:blipFill>
        <p:spPr>
          <a:xfrm>
            <a:off x="1007354" y="964956"/>
            <a:ext cx="4198434" cy="3756087"/>
          </a:xfrm>
          <a:prstGeom prst="rect">
            <a:avLst/>
          </a:prstGeom>
        </p:spPr>
      </p:pic>
      <p:pic>
        <p:nvPicPr>
          <p:cNvPr id="12" name="Picture 11"/>
          <p:cNvPicPr/>
          <p:nvPr/>
        </p:nvPicPr>
        <p:blipFill>
          <a:blip r:embed="rId4"/>
          <a:stretch>
            <a:fillRect/>
          </a:stretch>
        </p:blipFill>
        <p:spPr>
          <a:xfrm>
            <a:off x="4107580" y="583413"/>
            <a:ext cx="4590105" cy="3063036"/>
          </a:xfrm>
          <a:prstGeom prst="rect">
            <a:avLst/>
          </a:prstGeom>
        </p:spPr>
      </p:pic>
      <p:sp>
        <p:nvSpPr>
          <p:cNvPr id="2" name="Oval 1"/>
          <p:cNvSpPr/>
          <p:nvPr/>
        </p:nvSpPr>
        <p:spPr>
          <a:xfrm>
            <a:off x="880945" y="2676293"/>
            <a:ext cx="1070517" cy="591014"/>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3" name="Rounded Rectangle 2"/>
          <p:cNvSpPr/>
          <p:nvPr/>
        </p:nvSpPr>
        <p:spPr>
          <a:xfrm>
            <a:off x="1951462" y="1717288"/>
            <a:ext cx="811501" cy="3222702"/>
          </a:xfrm>
          <a:prstGeom prst="roundRect">
            <a:avLst/>
          </a:prstGeom>
          <a:noFill/>
          <a:ln>
            <a:solidFill>
              <a:srgbClr val="ED1B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0" name="Rounded Rectangle 19"/>
          <p:cNvSpPr/>
          <p:nvPr/>
        </p:nvSpPr>
        <p:spPr>
          <a:xfrm>
            <a:off x="5164700" y="509491"/>
            <a:ext cx="811501" cy="3222702"/>
          </a:xfrm>
          <a:prstGeom prst="roundRect">
            <a:avLst/>
          </a:prstGeom>
          <a:noFill/>
          <a:ln>
            <a:solidFill>
              <a:srgbClr val="ED1B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14" name="Rectangle 13">
            <a:extLst>
              <a:ext uri="{FF2B5EF4-FFF2-40B4-BE49-F238E27FC236}">
                <a16:creationId xmlns:a16="http://schemas.microsoft.com/office/drawing/2014/main" xmlns="" id="{C7E3978A-F925-CD41-8065-B640D1B60173}"/>
              </a:ext>
            </a:extLst>
          </p:cNvPr>
          <p:cNvSpPr/>
          <p:nvPr/>
        </p:nvSpPr>
        <p:spPr>
          <a:xfrm>
            <a:off x="5218170" y="4835562"/>
            <a:ext cx="2986715" cy="246221"/>
          </a:xfrm>
          <a:prstGeom prst="rect">
            <a:avLst/>
          </a:prstGeom>
        </p:spPr>
        <p:txBody>
          <a:bodyPr wrap="none">
            <a:spAutoFit/>
          </a:bodyPr>
          <a:lstStyle/>
          <a:p>
            <a:r>
              <a:rPr lang="en-US" sz="1000" dirty="0"/>
              <a:t>Not For Use With the Public. For Agent Use Only.</a:t>
            </a:r>
          </a:p>
        </p:txBody>
      </p:sp>
    </p:spTree>
    <p:extLst>
      <p:ext uri="{BB962C8B-B14F-4D97-AF65-F5344CB8AC3E}">
        <p14:creationId xmlns:p14="http://schemas.microsoft.com/office/powerpoint/2010/main" val="159276482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DFDEC-D9CE-2D42-8309-3259BBCBA456}"/>
              </a:ext>
            </a:extLst>
          </p:cNvPr>
          <p:cNvSpPr>
            <a:spLocks noGrp="1"/>
          </p:cNvSpPr>
          <p:nvPr>
            <p:ph type="sldNum" sz="quarter" idx="12"/>
          </p:nvPr>
        </p:nvSpPr>
        <p:spPr/>
        <p:txBody>
          <a:bodyPr/>
          <a:lstStyle/>
          <a:p>
            <a:fld id="{716BC1C3-C832-FA4C-9911-3E1C355083BA}" type="slidenum">
              <a:rPr lang="en-US" smtClean="0">
                <a:solidFill>
                  <a:schemeClr val="tx1"/>
                </a:solidFill>
              </a:rPr>
              <a:pPr/>
              <a:t>14</a:t>
            </a:fld>
            <a:endParaRPr lang="en-US" dirty="0">
              <a:solidFill>
                <a:schemeClr val="tx1"/>
              </a:solidFill>
            </a:endParaRPr>
          </a:p>
        </p:txBody>
      </p:sp>
      <p:sp>
        <p:nvSpPr>
          <p:cNvPr id="14" name="Title 13">
            <a:extLst>
              <a:ext uri="{FF2B5EF4-FFF2-40B4-BE49-F238E27FC236}">
                <a16:creationId xmlns:a16="http://schemas.microsoft.com/office/drawing/2014/main" xmlns="" id="{06975D30-E402-274E-B105-2C0BE141D07F}"/>
              </a:ext>
            </a:extLst>
          </p:cNvPr>
          <p:cNvSpPr>
            <a:spLocks noGrp="1"/>
          </p:cNvSpPr>
          <p:nvPr>
            <p:ph type="title"/>
          </p:nvPr>
        </p:nvSpPr>
        <p:spPr>
          <a:xfrm>
            <a:off x="350520" y="2681074"/>
            <a:ext cx="8037329" cy="489465"/>
          </a:xfrm>
        </p:spPr>
        <p:txBody>
          <a:bodyPr/>
          <a:lstStyle/>
          <a:p>
            <a:r>
              <a:rPr lang="en-US" dirty="0"/>
              <a:t>AVAILABLE RESOURCES</a:t>
            </a:r>
          </a:p>
        </p:txBody>
      </p:sp>
      <p:sp>
        <p:nvSpPr>
          <p:cNvPr id="11" name="Shape 258">
            <a:extLst>
              <a:ext uri="{FF2B5EF4-FFF2-40B4-BE49-F238E27FC236}">
                <a16:creationId xmlns:a16="http://schemas.microsoft.com/office/drawing/2014/main" xmlns="" id="{1BFD3545-0937-C246-A79E-CAAF8428032E}"/>
              </a:ext>
            </a:extLst>
          </p:cNvPr>
          <p:cNvSpPr/>
          <p:nvPr/>
        </p:nvSpPr>
        <p:spPr>
          <a:xfrm flipH="1">
            <a:off x="8221698" y="-6922"/>
            <a:ext cx="922302" cy="25988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6" name="Rectangle 5"/>
          <p:cNvSpPr/>
          <p:nvPr/>
        </p:nvSpPr>
        <p:spPr>
          <a:xfrm>
            <a:off x="352044" y="3301381"/>
            <a:ext cx="8581644" cy="892552"/>
          </a:xfrm>
          <a:prstGeom prst="rect">
            <a:avLst/>
          </a:prstGeom>
        </p:spPr>
        <p:txBody>
          <a:bodyPr wrap="square">
            <a:spAutoFit/>
          </a:bodyPr>
          <a:lstStyle/>
          <a:p>
            <a:pPr marL="180975" indent="-180975">
              <a:spcBef>
                <a:spcPts val="600"/>
              </a:spcBef>
              <a:buSzPct val="85000"/>
              <a:buFont typeface="Arial" panose="020B0604020202020204" pitchFamily="34" charset="0"/>
              <a:buChar char="•"/>
            </a:pPr>
            <a:r>
              <a:rPr lang="en-US" sz="1400" dirty="0">
                <a:latin typeface="+mj-lt"/>
                <a:ea typeface="Calibri" panose="020F0502020204030204" pitchFamily="34" charset="0"/>
              </a:rPr>
              <a:t>Transamerica COVID-19 Insurance Landing Page – see email for link to landing page</a:t>
            </a:r>
          </a:p>
          <a:p>
            <a:pPr marL="180975" indent="-180975">
              <a:spcBef>
                <a:spcPts val="600"/>
              </a:spcBef>
              <a:buSzPct val="85000"/>
              <a:buFont typeface="Arial" panose="020B0604020202020204" pitchFamily="34" charset="0"/>
              <a:buChar char="•"/>
            </a:pPr>
            <a:r>
              <a:rPr lang="en-US" sz="1400" dirty="0">
                <a:latin typeface="+mj-lt"/>
                <a:ea typeface="Calibri" panose="020F0502020204030204" pitchFamily="34" charset="0"/>
              </a:rPr>
              <a:t>Monitoring the Markets - </a:t>
            </a:r>
            <a:r>
              <a:rPr lang="en-US" sz="1400" dirty="0">
                <a:hlinkClick r:id="rId3"/>
              </a:rPr>
              <a:t>https://www.transamerica.com/lp/monitoring-the-markets/</a:t>
            </a:r>
            <a:endParaRPr lang="en-US" sz="1400" dirty="0"/>
          </a:p>
          <a:p>
            <a:pPr marL="180975" indent="-180975">
              <a:spcBef>
                <a:spcPts val="600"/>
              </a:spcBef>
              <a:buSzPct val="85000"/>
              <a:buFont typeface="Arial" panose="020B0604020202020204" pitchFamily="34" charset="0"/>
              <a:buChar char="•"/>
            </a:pPr>
            <a:r>
              <a:rPr lang="en-US" sz="1400" dirty="0">
                <a:latin typeface="+mj-lt"/>
                <a:ea typeface="Calibri" panose="020F0502020204030204" pitchFamily="34" charset="0"/>
              </a:rPr>
              <a:t>A message from our President and CEO – </a:t>
            </a:r>
            <a:r>
              <a:rPr lang="en-US" sz="1400" u="sng" dirty="0">
                <a:latin typeface="+mj-lt"/>
                <a:ea typeface="Calibri" panose="020F0502020204030204" pitchFamily="34" charset="0"/>
                <a:hlinkClick r:id="rId4"/>
              </a:rPr>
              <a:t>http://transmerica.com</a:t>
            </a:r>
            <a:endParaRPr lang="en-US" sz="1400" u="sng" dirty="0">
              <a:latin typeface="+mj-lt"/>
              <a:ea typeface="Calibri" panose="020F0502020204030204" pitchFamily="34" charset="0"/>
            </a:endParaRPr>
          </a:p>
        </p:txBody>
      </p:sp>
      <p:cxnSp>
        <p:nvCxnSpPr>
          <p:cNvPr id="13" name="Straight Connector 12">
            <a:extLst>
              <a:ext uri="{FF2B5EF4-FFF2-40B4-BE49-F238E27FC236}">
                <a16:creationId xmlns:a16="http://schemas.microsoft.com/office/drawing/2014/main" xmlns="" id="{19558A50-EA2D-7641-B488-5C23DEADA183}"/>
              </a:ext>
            </a:extLst>
          </p:cNvPr>
          <p:cNvCxnSpPr>
            <a:cxnSpLocks/>
          </p:cNvCxnSpPr>
          <p:nvPr/>
        </p:nvCxnSpPr>
        <p:spPr>
          <a:xfrm>
            <a:off x="0" y="3185555"/>
            <a:ext cx="5827222"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pic>
        <p:nvPicPr>
          <p:cNvPr id="12" name="Picture 11">
            <a:extLst>
              <a:ext uri="{FF2B5EF4-FFF2-40B4-BE49-F238E27FC236}">
                <a16:creationId xmlns:a16="http://schemas.microsoft.com/office/drawing/2014/main" xmlns="" id="{2E098B8A-0E69-694F-9D74-3B079935EB3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
            <a:ext cx="9144000" cy="2541588"/>
          </a:xfrm>
          <a:prstGeom prst="rect">
            <a:avLst/>
          </a:prstGeom>
        </p:spPr>
      </p:pic>
    </p:spTree>
    <p:extLst>
      <p:ext uri="{BB962C8B-B14F-4D97-AF65-F5344CB8AC3E}">
        <p14:creationId xmlns:p14="http://schemas.microsoft.com/office/powerpoint/2010/main" val="106335216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lum bright="-16000"/>
            <a:extLst>
              <a:ext uri="{28A0092B-C50C-407E-A947-70E740481C1C}">
                <a14:useLocalDpi xmlns:a14="http://schemas.microsoft.com/office/drawing/2010/main" val="0"/>
              </a:ext>
            </a:extLst>
          </a:blip>
          <a:stretch>
            <a:fillRect/>
          </a:stretch>
        </p:blipFill>
        <p:spPr>
          <a:xfrm>
            <a:off x="-25338" y="-7615"/>
            <a:ext cx="9162573" cy="5161583"/>
          </a:xfrm>
          <a:prstGeom prst="rect">
            <a:avLst/>
          </a:prstGeom>
        </p:spPr>
      </p:pic>
      <p:sp>
        <p:nvSpPr>
          <p:cNvPr id="6" name="Shape 154"/>
          <p:cNvSpPr/>
          <p:nvPr/>
        </p:nvSpPr>
        <p:spPr>
          <a:xfrm>
            <a:off x="-40523" y="362010"/>
            <a:ext cx="2727281" cy="548132"/>
          </a:xfrm>
          <a:prstGeom prst="rect">
            <a:avLst/>
          </a:prstGeom>
          <a:solidFill>
            <a:srgbClr val="FFFFFF"/>
          </a:solidFill>
          <a:ln w="12700">
            <a:miter lim="400000"/>
          </a:ln>
        </p:spPr>
        <p:txBody>
          <a:bodyPr lIns="50753" tIns="50753" rIns="50753" bIns="50753" anchor="ctr"/>
          <a:lstStyle/>
          <a:p>
            <a:pPr>
              <a:defRPr sz="3200">
                <a:solidFill>
                  <a:srgbClr val="FFFFFF"/>
                </a:solidFill>
              </a:defRPr>
            </a:pPr>
            <a:endParaRPr sz="3197"/>
          </a:p>
        </p:txBody>
      </p:sp>
      <p:sp>
        <p:nvSpPr>
          <p:cNvPr id="3" name="Text Placeholder 2"/>
          <p:cNvSpPr>
            <a:spLocks noGrp="1"/>
          </p:cNvSpPr>
          <p:nvPr>
            <p:ph type="body" sz="quarter" idx="11"/>
          </p:nvPr>
        </p:nvSpPr>
        <p:spPr>
          <a:xfrm>
            <a:off x="310270" y="327718"/>
            <a:ext cx="8221987" cy="859535"/>
          </a:xfrm>
        </p:spPr>
        <p:txBody>
          <a:bodyPr/>
          <a:lstStyle/>
          <a:p>
            <a:r>
              <a:rPr lang="en-US" spc="0" dirty="0">
                <a:solidFill>
                  <a:schemeClr val="accent3"/>
                </a:solidFill>
              </a:rPr>
              <a:t>THANK YOU</a:t>
            </a:r>
          </a:p>
        </p:txBody>
      </p:sp>
      <p:sp>
        <p:nvSpPr>
          <p:cNvPr id="9" name="Shape 258">
            <a:extLst>
              <a:ext uri="{FF2B5EF4-FFF2-40B4-BE49-F238E27FC236}">
                <a16:creationId xmlns:a16="http://schemas.microsoft.com/office/drawing/2014/main" xmlns="" id="{7654FEE5-9E53-CF40-8D68-3D3B311ABC4A}"/>
              </a:ext>
            </a:extLst>
          </p:cNvPr>
          <p:cNvSpPr/>
          <p:nvPr/>
        </p:nvSpPr>
        <p:spPr>
          <a:xfrm flipH="1">
            <a:off x="7889043" y="1598930"/>
            <a:ext cx="1263378" cy="3559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753" tIns="50753" rIns="50753" bIns="50753" anchor="ctr"/>
          <a:lstStyle/>
          <a:p>
            <a:pPr>
              <a:defRPr sz="3200">
                <a:solidFill>
                  <a:srgbClr val="FFFFFF"/>
                </a:solidFill>
              </a:defRPr>
            </a:pPr>
            <a:endParaRPr sz="3197" dirty="0">
              <a:solidFill>
                <a:schemeClr val="accent1"/>
              </a:solidFill>
            </a:endParaRPr>
          </a:p>
        </p:txBody>
      </p:sp>
      <p:pic>
        <p:nvPicPr>
          <p:cNvPr id="11" name="Picture 10" descr="TA_stacked_logo.png">
            <a:extLst>
              <a:ext uri="{FF2B5EF4-FFF2-40B4-BE49-F238E27FC236}">
                <a16:creationId xmlns:a16="http://schemas.microsoft.com/office/drawing/2014/main" xmlns="" id="{91A2C7C0-70A2-0D45-BA73-8804E9A5A1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4504" y="4486210"/>
            <a:ext cx="795307" cy="522283"/>
          </a:xfrm>
          <a:prstGeom prst="rect">
            <a:avLst/>
          </a:prstGeom>
        </p:spPr>
      </p:pic>
      <p:sp>
        <p:nvSpPr>
          <p:cNvPr id="12" name="Shape 142">
            <a:extLst>
              <a:ext uri="{FF2B5EF4-FFF2-40B4-BE49-F238E27FC236}">
                <a16:creationId xmlns:a16="http://schemas.microsoft.com/office/drawing/2014/main" xmlns="" id="{22E2F2B7-7B0D-9546-82B3-0F8FB3A32A5E}"/>
              </a:ext>
            </a:extLst>
          </p:cNvPr>
          <p:cNvSpPr/>
          <p:nvPr/>
        </p:nvSpPr>
        <p:spPr>
          <a:xfrm>
            <a:off x="8658758" y="58339"/>
            <a:ext cx="431896" cy="2408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753" tIns="50753" rIns="50753" bIns="50753" numCol="1" anchor="t">
            <a:spAutoFit/>
          </a:bodyPr>
          <a:lstStyle>
            <a:lvl1pPr algn="l" defTabSz="457200">
              <a:defRPr sz="3600" i="1">
                <a:solidFill>
                  <a:srgbClr val="FFFFFF"/>
                </a:solidFill>
                <a:latin typeface="Helvetica"/>
                <a:ea typeface="Helvetica"/>
                <a:cs typeface="Helvetica"/>
                <a:sym typeface="Helvetica"/>
              </a:defRPr>
            </a:lvl1pPr>
          </a:lstStyle>
          <a:p>
            <a:r>
              <a:rPr lang="en-US" sz="899" i="0" dirty="0">
                <a:solidFill>
                  <a:schemeClr val="bg1"/>
                </a:solidFill>
                <a:latin typeface="Arial"/>
                <a:ea typeface="Arial"/>
                <a:cs typeface="Arial"/>
              </a:rPr>
              <a:t>04/20</a:t>
            </a:r>
            <a:endParaRPr sz="899" i="0" dirty="0">
              <a:solidFill>
                <a:schemeClr val="bg1"/>
              </a:solidFill>
              <a:latin typeface="Arial"/>
              <a:ea typeface="Arial"/>
              <a:cs typeface="Arial"/>
            </a:endParaRPr>
          </a:p>
        </p:txBody>
      </p:sp>
      <p:sp>
        <p:nvSpPr>
          <p:cNvPr id="13" name="TextBox 12"/>
          <p:cNvSpPr txBox="1"/>
          <p:nvPr/>
        </p:nvSpPr>
        <p:spPr>
          <a:xfrm>
            <a:off x="310270" y="4074533"/>
            <a:ext cx="7748345" cy="722634"/>
          </a:xfrm>
          <a:prstGeom prst="rect">
            <a:avLst/>
          </a:prstGeom>
          <a:noFill/>
        </p:spPr>
        <p:txBody>
          <a:bodyPr wrap="square" rtlCol="0">
            <a:spAutoFit/>
          </a:bodyPr>
          <a:lstStyle/>
          <a:p>
            <a:endParaRPr lang="en-US" sz="899" dirty="0">
              <a:solidFill>
                <a:schemeClr val="bg1"/>
              </a:solidFill>
            </a:endParaRPr>
          </a:p>
          <a:p>
            <a:r>
              <a:rPr lang="en-US" sz="899" dirty="0">
                <a:solidFill>
                  <a:schemeClr val="bg1"/>
                </a:solidFill>
              </a:rPr>
              <a:t>Transamerica and its representatives do not give tax or legal advice. This material and the concepts presented here are for informational purposes only and should not be construed as tax or legal advice. </a:t>
            </a:r>
          </a:p>
          <a:p>
            <a:endParaRPr lang="en-US" sz="799" b="1" dirty="0">
              <a:solidFill>
                <a:schemeClr val="bg1"/>
              </a:solidFill>
            </a:endParaRPr>
          </a:p>
          <a:p>
            <a:endParaRPr lang="en-US" sz="599" dirty="0">
              <a:solidFill>
                <a:schemeClr val="bg1"/>
              </a:solidFill>
            </a:endParaRPr>
          </a:p>
        </p:txBody>
      </p:sp>
      <p:sp>
        <p:nvSpPr>
          <p:cNvPr id="14" name="Shape 142">
            <a:extLst>
              <a:ext uri="{FF2B5EF4-FFF2-40B4-BE49-F238E27FC236}">
                <a16:creationId xmlns:a16="http://schemas.microsoft.com/office/drawing/2014/main" xmlns="" id="{0F7E32F5-E3B9-9641-B3D1-0C79FDE2CBB4}"/>
              </a:ext>
            </a:extLst>
          </p:cNvPr>
          <p:cNvSpPr/>
          <p:nvPr/>
        </p:nvSpPr>
        <p:spPr>
          <a:xfrm>
            <a:off x="354874" y="4654223"/>
            <a:ext cx="4803409" cy="3793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753" tIns="50753" rIns="50753" bIns="50753" numCol="1" anchor="t">
            <a:spAutoFit/>
          </a:bodyPr>
          <a:lstStyle>
            <a:lvl1pPr algn="l" defTabSz="457200">
              <a:defRPr sz="3600" i="1">
                <a:solidFill>
                  <a:srgbClr val="FFFFFF"/>
                </a:solidFill>
                <a:latin typeface="Helvetica"/>
                <a:ea typeface="Helvetica"/>
                <a:cs typeface="Helvetica"/>
                <a:sym typeface="Helvetica"/>
              </a:defRPr>
            </a:lvl1pPr>
          </a:lstStyle>
          <a:p>
            <a:r>
              <a:rPr lang="en-US" sz="900" i="0" dirty="0"/>
              <a:t>254643</a:t>
            </a:r>
            <a:endParaRPr lang="en-US" sz="900" i="0" dirty="0">
              <a:solidFill>
                <a:schemeClr val="bg1"/>
              </a:solidFill>
              <a:latin typeface="Arial"/>
              <a:ea typeface="Arial"/>
              <a:cs typeface="Arial"/>
            </a:endParaRPr>
          </a:p>
          <a:p>
            <a:r>
              <a:rPr lang="de-DE" sz="899" i="0" dirty="0">
                <a:solidFill>
                  <a:schemeClr val="bg1"/>
                </a:solidFill>
                <a:latin typeface="Arial"/>
                <a:ea typeface="Arial"/>
                <a:cs typeface="Arial"/>
              </a:rPr>
              <a:t>© 2020 Transamerica</a:t>
            </a:r>
            <a:endParaRPr sz="899" i="0" dirty="0">
              <a:solidFill>
                <a:schemeClr val="bg1"/>
              </a:solidFill>
              <a:latin typeface="Arial"/>
              <a:ea typeface="Arial"/>
              <a:cs typeface="Arial"/>
            </a:endParaRPr>
          </a:p>
        </p:txBody>
      </p:sp>
    </p:spTree>
    <p:extLst>
      <p:ext uri="{BB962C8B-B14F-4D97-AF65-F5344CB8AC3E}">
        <p14:creationId xmlns:p14="http://schemas.microsoft.com/office/powerpoint/2010/main" val="146797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4D4ADE1-33A2-274D-976A-B14DCF16C8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98601" y="2381"/>
            <a:ext cx="4360001" cy="5170803"/>
          </a:xfrm>
          <a:custGeom>
            <a:avLst/>
            <a:gdLst>
              <a:gd name="connsiteX0" fmla="*/ 0 w 5605008"/>
              <a:gd name="connsiteY0" fmla="*/ 0 h 5175591"/>
              <a:gd name="connsiteX1" fmla="*/ 5605008 w 5605008"/>
              <a:gd name="connsiteY1" fmla="*/ 0 h 5175591"/>
              <a:gd name="connsiteX2" fmla="*/ 5582408 w 5605008"/>
              <a:gd name="connsiteY2" fmla="*/ 5175591 h 5175591"/>
              <a:gd name="connsiteX3" fmla="*/ 1883404 w 5605008"/>
              <a:gd name="connsiteY3" fmla="*/ 5152991 h 5175591"/>
              <a:gd name="connsiteX4" fmla="*/ 0 w 5605008"/>
              <a:gd name="connsiteY4" fmla="*/ 0 h 517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008" h="5175591">
                <a:moveTo>
                  <a:pt x="0" y="0"/>
                </a:moveTo>
                <a:lnTo>
                  <a:pt x="5605008" y="0"/>
                </a:lnTo>
                <a:lnTo>
                  <a:pt x="5582408" y="5175591"/>
                </a:lnTo>
                <a:lnTo>
                  <a:pt x="1883404" y="5152991"/>
                </a:lnTo>
                <a:lnTo>
                  <a:pt x="0" y="0"/>
                </a:lnTo>
                <a:close/>
              </a:path>
            </a:pathLst>
          </a:custGeom>
        </p:spPr>
      </p:pic>
      <p:sp>
        <p:nvSpPr>
          <p:cNvPr id="2" name="Slide Number Placeholder 1">
            <a:extLst>
              <a:ext uri="{FF2B5EF4-FFF2-40B4-BE49-F238E27FC236}">
                <a16:creationId xmlns:a16="http://schemas.microsoft.com/office/drawing/2014/main" xmlns="" id="{9F23BA0F-7C8C-A14A-B101-9A6AC8B603F8}"/>
              </a:ext>
            </a:extLst>
          </p:cNvPr>
          <p:cNvSpPr>
            <a:spLocks noGrp="1"/>
          </p:cNvSpPr>
          <p:nvPr>
            <p:ph type="sldNum" sz="quarter" idx="12"/>
          </p:nvPr>
        </p:nvSpPr>
        <p:spPr/>
        <p:txBody>
          <a:bodyPr/>
          <a:lstStyle/>
          <a:p>
            <a:fld id="{716BC1C3-C832-FA4C-9911-3E1C355083BA}" type="slidenum">
              <a:rPr lang="en-US" smtClean="0">
                <a:solidFill>
                  <a:schemeClr val="bg1"/>
                </a:solidFill>
              </a:rPr>
              <a:pPr/>
              <a:t>2</a:t>
            </a:fld>
            <a:endParaRPr lang="en-US" dirty="0">
              <a:solidFill>
                <a:schemeClr val="bg1"/>
              </a:solidFill>
            </a:endParaRPr>
          </a:p>
        </p:txBody>
      </p:sp>
      <p:sp>
        <p:nvSpPr>
          <p:cNvPr id="4" name="Title 3">
            <a:extLst>
              <a:ext uri="{FF2B5EF4-FFF2-40B4-BE49-F238E27FC236}">
                <a16:creationId xmlns:a16="http://schemas.microsoft.com/office/drawing/2014/main" xmlns="" id="{20F3FCF2-6389-854D-8C53-722A8E52FCC7}"/>
              </a:ext>
            </a:extLst>
          </p:cNvPr>
          <p:cNvSpPr>
            <a:spLocks noGrp="1"/>
          </p:cNvSpPr>
          <p:nvPr>
            <p:ph type="title"/>
          </p:nvPr>
        </p:nvSpPr>
        <p:spPr>
          <a:xfrm>
            <a:off x="341913" y="217500"/>
            <a:ext cx="4705135" cy="489012"/>
          </a:xfrm>
        </p:spPr>
        <p:txBody>
          <a:bodyPr/>
          <a:lstStyle/>
          <a:p>
            <a:r>
              <a:rPr lang="en-US" dirty="0"/>
              <a:t>We ARE HERE FOR YOU</a:t>
            </a:r>
          </a:p>
        </p:txBody>
      </p:sp>
      <p:sp>
        <p:nvSpPr>
          <p:cNvPr id="6" name="Shape 111">
            <a:extLst>
              <a:ext uri="{FF2B5EF4-FFF2-40B4-BE49-F238E27FC236}">
                <a16:creationId xmlns:a16="http://schemas.microsoft.com/office/drawing/2014/main" xmlns="" id="{930A8A87-0315-4243-B455-E51D6B17701A}"/>
              </a:ext>
            </a:extLst>
          </p:cNvPr>
          <p:cNvSpPr/>
          <p:nvPr/>
        </p:nvSpPr>
        <p:spPr>
          <a:xfrm>
            <a:off x="8693870" y="4719055"/>
            <a:ext cx="449719" cy="0"/>
          </a:xfrm>
          <a:prstGeom prst="line">
            <a:avLst/>
          </a:prstGeom>
          <a:ln w="6350" cmpd="sng">
            <a:solidFill>
              <a:schemeClr val="bg1"/>
            </a:solidFill>
            <a:miter lim="400000"/>
          </a:ln>
        </p:spPr>
        <p:txBody>
          <a:bodyPr lIns="50753" tIns="50753" rIns="50753" bIns="50753" anchor="ctr"/>
          <a:lstStyle/>
          <a:p>
            <a:pPr>
              <a:defRPr sz="3200"/>
            </a:pPr>
            <a:endParaRPr sz="3197" dirty="0">
              <a:solidFill>
                <a:schemeClr val="bg1"/>
              </a:solidFill>
            </a:endParaRPr>
          </a:p>
        </p:txBody>
      </p:sp>
      <p:cxnSp>
        <p:nvCxnSpPr>
          <p:cNvPr id="9" name="Straight Connector 8">
            <a:extLst>
              <a:ext uri="{FF2B5EF4-FFF2-40B4-BE49-F238E27FC236}">
                <a16:creationId xmlns:a16="http://schemas.microsoft.com/office/drawing/2014/main" xmlns="" id="{32F4D232-1C0C-D54A-A6B3-18DC053E67F9}"/>
              </a:ext>
            </a:extLst>
          </p:cNvPr>
          <p:cNvCxnSpPr>
            <a:cxnSpLocks/>
          </p:cNvCxnSpPr>
          <p:nvPr/>
        </p:nvCxnSpPr>
        <p:spPr>
          <a:xfrm>
            <a:off x="4230" y="729738"/>
            <a:ext cx="33859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xmlns="" id="{AB6CCEBA-7F14-2841-87A0-2783662C247F}"/>
              </a:ext>
            </a:extLst>
          </p:cNvPr>
          <p:cNvSpPr txBox="1">
            <a:spLocks/>
          </p:cNvSpPr>
          <p:nvPr/>
        </p:nvSpPr>
        <p:spPr>
          <a:xfrm>
            <a:off x="341042" y="882111"/>
            <a:ext cx="4905837" cy="2468228"/>
          </a:xfrm>
          <a:prstGeom prst="rect">
            <a:avLst/>
          </a:prstGeom>
        </p:spPr>
        <p:txBody>
          <a:bodyPr vert="horz" lIns="91355" tIns="45678" rIns="91355" bIns="45678" rtlCol="0">
            <a:noAutofit/>
          </a:bodyPr>
          <a:lstStyle>
            <a:lvl1pPr marL="112713" indent="-112713" algn="l" defTabSz="457200"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493" indent="-285493">
              <a:spcBef>
                <a:spcPct val="0"/>
              </a:spcBef>
              <a:buClrTx/>
              <a:buFont typeface="Arial" charset="0"/>
              <a:buChar char="•"/>
            </a:pPr>
            <a:r>
              <a:rPr lang="en-US" altLang="en-US" sz="1599" dirty="0"/>
              <a:t>Implemented a work from home strategy for </a:t>
            </a:r>
            <a:br>
              <a:rPr lang="en-US" altLang="en-US" sz="1599" dirty="0"/>
            </a:br>
            <a:r>
              <a:rPr lang="en-US" altLang="en-US" sz="1599" dirty="0"/>
              <a:t>all employees</a:t>
            </a:r>
          </a:p>
          <a:p>
            <a:pPr marL="285493" indent="-285493">
              <a:spcBef>
                <a:spcPct val="0"/>
              </a:spcBef>
              <a:buClrTx/>
              <a:buFont typeface="Arial" charset="0"/>
              <a:buChar char="•"/>
            </a:pPr>
            <a:endParaRPr lang="en-US" altLang="en-US" sz="1599" dirty="0"/>
          </a:p>
          <a:p>
            <a:pPr marL="285493" indent="-285493">
              <a:spcBef>
                <a:spcPct val="0"/>
              </a:spcBef>
              <a:buClrTx/>
              <a:buFont typeface="Arial" charset="0"/>
              <a:buChar char="•"/>
            </a:pPr>
            <a:r>
              <a:rPr lang="en-US" altLang="en-US" sz="1599" dirty="0"/>
              <a:t>Donated $500,000 to </a:t>
            </a:r>
            <a:r>
              <a:rPr lang="en-US" sz="1599" dirty="0"/>
              <a:t>Direct Relief</a:t>
            </a:r>
          </a:p>
          <a:p>
            <a:pPr marL="285493" indent="-285493">
              <a:spcBef>
                <a:spcPct val="0"/>
              </a:spcBef>
              <a:buClrTx/>
              <a:buFont typeface="Arial" charset="0"/>
              <a:buChar char="•"/>
            </a:pPr>
            <a:endParaRPr lang="en-US" sz="1599" dirty="0"/>
          </a:p>
          <a:p>
            <a:pPr marL="285493" indent="-285493">
              <a:spcBef>
                <a:spcPct val="0"/>
              </a:spcBef>
              <a:buClrTx/>
              <a:buFont typeface="Arial" charset="0"/>
              <a:buChar char="•"/>
            </a:pPr>
            <a:r>
              <a:rPr lang="en-US" sz="1599" dirty="0"/>
              <a:t>Providing thought leadership on market volatility</a:t>
            </a:r>
          </a:p>
          <a:p>
            <a:pPr marL="285493" indent="-285493">
              <a:spcBef>
                <a:spcPct val="0"/>
              </a:spcBef>
              <a:buClrTx/>
              <a:buFont typeface="Arial" charset="0"/>
              <a:buChar char="•"/>
            </a:pPr>
            <a:endParaRPr lang="en-US" sz="1599" dirty="0"/>
          </a:p>
          <a:p>
            <a:pPr marL="285493" indent="-285493">
              <a:spcBef>
                <a:spcPct val="0"/>
              </a:spcBef>
              <a:buClrTx/>
              <a:buFont typeface="Arial" charset="0"/>
              <a:buChar char="•"/>
            </a:pPr>
            <a:r>
              <a:rPr lang="en-US" sz="1599" dirty="0"/>
              <a:t>Established a COVID-19 Landing Page</a:t>
            </a:r>
          </a:p>
          <a:p>
            <a:pPr marL="285493" indent="-285493">
              <a:spcBef>
                <a:spcPct val="0"/>
              </a:spcBef>
              <a:buClrTx/>
              <a:buFont typeface="Arial" charset="0"/>
              <a:buChar char="•"/>
            </a:pPr>
            <a:endParaRPr lang="en-US" sz="1599" dirty="0"/>
          </a:p>
          <a:p>
            <a:pPr marL="285493" indent="-285493">
              <a:spcBef>
                <a:spcPct val="0"/>
              </a:spcBef>
              <a:buClrTx/>
              <a:buFont typeface="Arial" charset="0"/>
              <a:buChar char="•"/>
            </a:pPr>
            <a:r>
              <a:rPr lang="en-US" altLang="en-US" sz="1599" dirty="0"/>
              <a:t>Implemented competitive underwriting guidelines with increased non medical options. </a:t>
            </a:r>
          </a:p>
        </p:txBody>
      </p:sp>
      <p:sp>
        <p:nvSpPr>
          <p:cNvPr id="12" name="Rectangle 11">
            <a:extLst>
              <a:ext uri="{FF2B5EF4-FFF2-40B4-BE49-F238E27FC236}">
                <a16:creationId xmlns:a16="http://schemas.microsoft.com/office/drawing/2014/main" xmlns="" id="{162B3D77-DF1E-BE46-B835-E226D0B3490B}"/>
              </a:ext>
            </a:extLst>
          </p:cNvPr>
          <p:cNvSpPr/>
          <p:nvPr/>
        </p:nvSpPr>
        <p:spPr>
          <a:xfrm>
            <a:off x="341043" y="4833469"/>
            <a:ext cx="2985113" cy="246093"/>
          </a:xfrm>
          <a:prstGeom prst="rect">
            <a:avLst/>
          </a:prstGeom>
        </p:spPr>
        <p:txBody>
          <a:bodyPr wrap="none">
            <a:spAutoFit/>
          </a:bodyPr>
          <a:lstStyle/>
          <a:p>
            <a:r>
              <a:rPr lang="en-US" sz="999" dirty="0"/>
              <a:t>Not For Use With the Public. For Agent Use Only.</a:t>
            </a:r>
          </a:p>
        </p:txBody>
      </p:sp>
    </p:spTree>
    <p:extLst>
      <p:ext uri="{BB962C8B-B14F-4D97-AF65-F5344CB8AC3E}">
        <p14:creationId xmlns:p14="http://schemas.microsoft.com/office/powerpoint/2010/main" val="261661582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18" name="Title 17"/>
          <p:cNvSpPr>
            <a:spLocks noGrp="1"/>
          </p:cNvSpPr>
          <p:nvPr>
            <p:ph type="title"/>
          </p:nvPr>
        </p:nvSpPr>
        <p:spPr>
          <a:xfrm>
            <a:off x="343160" y="215319"/>
            <a:ext cx="5894011" cy="489465"/>
          </a:xfrm>
        </p:spPr>
        <p:txBody>
          <a:bodyPr/>
          <a:lstStyle/>
          <a:p>
            <a:r>
              <a:rPr lang="en-US" dirty="0"/>
              <a:t>EXPANDED NONMEDICAL LIMITS</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477727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3</a:t>
            </a:fld>
            <a:endParaRPr lang="en-US" dirty="0">
              <a:solidFill>
                <a:schemeClr val="bg1"/>
              </a:solidFill>
            </a:endParaRPr>
          </a:p>
        </p:txBody>
      </p:sp>
      <p:sp>
        <p:nvSpPr>
          <p:cNvPr id="16" name="Rectangle 15"/>
          <p:cNvSpPr/>
          <p:nvPr/>
        </p:nvSpPr>
        <p:spPr>
          <a:xfrm>
            <a:off x="340921" y="2094589"/>
            <a:ext cx="7683148" cy="2339102"/>
          </a:xfrm>
          <a:prstGeom prst="rect">
            <a:avLst/>
          </a:prstGeom>
        </p:spPr>
        <p:txBody>
          <a:bodyPr wrap="square">
            <a:spAutoFit/>
          </a:bodyPr>
          <a:lstStyle/>
          <a:p>
            <a:pPr lvl="1">
              <a:spcBef>
                <a:spcPct val="0"/>
              </a:spcBef>
            </a:pPr>
            <a:r>
              <a:rPr lang="en-US" altLang="en-US" sz="1400" b="1" u="sng" dirty="0"/>
              <a:t>Updated Underwriting Guidelines</a:t>
            </a:r>
            <a:r>
              <a:rPr lang="en-US" altLang="en-US" sz="1400" b="1" dirty="0"/>
              <a:t>:</a:t>
            </a:r>
          </a:p>
          <a:p>
            <a:pPr lvl="1">
              <a:spcBef>
                <a:spcPct val="0"/>
              </a:spcBef>
            </a:pPr>
            <a:endParaRPr lang="en-US" altLang="en-US" sz="1400" b="1" dirty="0"/>
          </a:p>
          <a:p>
            <a:pPr marL="743023" lvl="1" indent="-285750">
              <a:spcBef>
                <a:spcPct val="0"/>
              </a:spcBef>
              <a:buFont typeface="Arial" charset="0"/>
              <a:buChar char="•"/>
            </a:pPr>
            <a:r>
              <a:rPr lang="en-US" altLang="en-US" sz="1200" dirty="0"/>
              <a:t>Nonmedical Part II for </a:t>
            </a:r>
            <a:r>
              <a:rPr lang="en-US" altLang="en-US" sz="1200" u="sng" dirty="0"/>
              <a:t>Trendsetter Super &amp; LB</a:t>
            </a:r>
            <a:r>
              <a:rPr lang="en-US" altLang="en-US" sz="1200" dirty="0"/>
              <a:t>; long form app U327 for </a:t>
            </a:r>
            <a:r>
              <a:rPr lang="en-US" altLang="en-US" sz="1200" u="sng" dirty="0"/>
              <a:t>FFIUL</a:t>
            </a:r>
            <a:r>
              <a:rPr lang="en-US" altLang="en-US" sz="1200" dirty="0"/>
              <a:t>; Part II Medical history questions for </a:t>
            </a:r>
            <a:r>
              <a:rPr lang="en-US" altLang="en-US" sz="1200" u="sng" dirty="0"/>
              <a:t>Lifetime Whole Life</a:t>
            </a:r>
          </a:p>
          <a:p>
            <a:pPr marL="743023" lvl="1" indent="-285750">
              <a:spcBef>
                <a:spcPct val="0"/>
              </a:spcBef>
              <a:buFont typeface="Arial" charset="0"/>
              <a:buChar char="•"/>
            </a:pPr>
            <a:endParaRPr lang="en-US" altLang="en-US" sz="1200" dirty="0"/>
          </a:p>
          <a:p>
            <a:pPr marL="743023" lvl="1" indent="-285750">
              <a:spcBef>
                <a:spcPct val="0"/>
              </a:spcBef>
              <a:buFont typeface="Arial" charset="0"/>
              <a:buChar char="•"/>
            </a:pPr>
            <a:r>
              <a:rPr lang="en-US" altLang="en-US" sz="1200" dirty="0"/>
              <a:t>The underwriter may order a PHI which includes a COVID-19 3 Question PHI (Lifetime Whole Life will include a reply to memo (RTM) in place of PHI) or other requirements</a:t>
            </a:r>
          </a:p>
          <a:p>
            <a:pPr marL="743023" lvl="1" indent="-285750">
              <a:spcBef>
                <a:spcPct val="0"/>
              </a:spcBef>
              <a:buFont typeface="Arial" charset="0"/>
              <a:buChar char="•"/>
            </a:pPr>
            <a:endParaRPr lang="en-US" altLang="en-US" sz="1200" dirty="0"/>
          </a:p>
          <a:p>
            <a:pPr marL="743023" lvl="1" indent="-285750">
              <a:spcBef>
                <a:spcPct val="0"/>
              </a:spcBef>
              <a:buFont typeface="Arial" charset="0"/>
              <a:buChar char="•"/>
            </a:pPr>
            <a:r>
              <a:rPr lang="en-US" altLang="en-US" sz="1200" dirty="0"/>
              <a:t>Long Term Care Rider &amp; Living Benefit Riders are available and are subject to Underwriting</a:t>
            </a:r>
          </a:p>
          <a:p>
            <a:pPr marL="457273" lvl="1">
              <a:spcBef>
                <a:spcPct val="0"/>
              </a:spcBef>
            </a:pPr>
            <a:endParaRPr lang="en-US" sz="1600" dirty="0"/>
          </a:p>
          <a:p>
            <a:pPr marL="743023" lvl="1" indent="-285750">
              <a:spcBef>
                <a:spcPct val="0"/>
              </a:spcBef>
              <a:buFont typeface="Arial" charset="0"/>
              <a:buChar char="•"/>
            </a:pPr>
            <a:endParaRPr lang="en-US" altLang="en-US" sz="1800" dirty="0"/>
          </a:p>
        </p:txBody>
      </p:sp>
      <p:sp>
        <p:nvSpPr>
          <p:cNvPr id="13" name="Rectangle 12"/>
          <p:cNvSpPr/>
          <p:nvPr/>
        </p:nvSpPr>
        <p:spPr>
          <a:xfrm>
            <a:off x="3956180" y="945564"/>
            <a:ext cx="4991877" cy="1092607"/>
          </a:xfrm>
          <a:prstGeom prst="rect">
            <a:avLst/>
          </a:prstGeom>
        </p:spPr>
        <p:txBody>
          <a:bodyPr wrap="square">
            <a:spAutoFit/>
          </a:bodyPr>
          <a:lstStyle/>
          <a:p>
            <a:r>
              <a:rPr lang="en-US" altLang="en-US" sz="1600" b="1" i="1" dirty="0"/>
              <a:t>Products and Best Risk Class Available: </a:t>
            </a:r>
          </a:p>
          <a:p>
            <a:pPr marL="285750" indent="-285750">
              <a:spcBef>
                <a:spcPct val="0"/>
              </a:spcBef>
              <a:buFont typeface="Arial" panose="020B0604020202020204" pitchFamily="34" charset="0"/>
              <a:buChar char="•"/>
            </a:pPr>
            <a:r>
              <a:rPr lang="en-US" altLang="en-US" sz="1100" i="1" dirty="0"/>
              <a:t>Transamerica Financial Foundation IUL</a:t>
            </a:r>
            <a:r>
              <a:rPr lang="en-US" altLang="en-US" sz="1100" i="1" baseline="48000" dirty="0"/>
              <a:t>®</a:t>
            </a:r>
            <a:r>
              <a:rPr lang="en-US" altLang="en-US" sz="1100" i="1" dirty="0"/>
              <a:t>: </a:t>
            </a:r>
            <a:r>
              <a:rPr lang="en-US" altLang="en-US" sz="1100" i="1" dirty="0">
                <a:solidFill>
                  <a:srgbClr val="00B050"/>
                </a:solidFill>
              </a:rPr>
              <a:t>Preferred/Tobacco</a:t>
            </a:r>
          </a:p>
          <a:p>
            <a:pPr marL="285750" indent="-285750">
              <a:spcBef>
                <a:spcPct val="0"/>
              </a:spcBef>
              <a:buFont typeface="Arial" panose="020B0604020202020204" pitchFamily="34" charset="0"/>
              <a:buChar char="•"/>
            </a:pPr>
            <a:r>
              <a:rPr lang="en-US" altLang="en-US" sz="1100" i="1" dirty="0"/>
              <a:t>Trendsetter</a:t>
            </a:r>
            <a:r>
              <a:rPr lang="en-US" altLang="en-US" sz="1100" i="1" baseline="48000" dirty="0"/>
              <a:t>®</a:t>
            </a:r>
            <a:r>
              <a:rPr lang="en-US" altLang="en-US" sz="1100" i="1" dirty="0"/>
              <a:t> Super &amp; Trendsetter</a:t>
            </a:r>
            <a:r>
              <a:rPr lang="en-US" altLang="en-US" sz="1100" i="1" baseline="48000" dirty="0"/>
              <a:t>®</a:t>
            </a:r>
            <a:r>
              <a:rPr lang="en-US" altLang="en-US" sz="1100" i="1" dirty="0"/>
              <a:t> LB : </a:t>
            </a:r>
            <a:r>
              <a:rPr lang="en-US" altLang="en-US" sz="1100" i="1" dirty="0">
                <a:solidFill>
                  <a:srgbClr val="00B050"/>
                </a:solidFill>
              </a:rPr>
              <a:t>Standard Plus/Standard smoker</a:t>
            </a:r>
          </a:p>
          <a:p>
            <a:pPr marL="285750" indent="-285750">
              <a:spcBef>
                <a:spcPct val="0"/>
              </a:spcBef>
              <a:buFont typeface="Arial" panose="020B0604020202020204" pitchFamily="34" charset="0"/>
              <a:buChar char="•"/>
            </a:pPr>
            <a:r>
              <a:rPr lang="en-US" altLang="en-US" sz="1100" i="1" dirty="0"/>
              <a:t>Lifetime Whole Life: </a:t>
            </a:r>
            <a:r>
              <a:rPr lang="en-US" altLang="en-US" sz="1100" i="1" dirty="0">
                <a:solidFill>
                  <a:srgbClr val="00B050"/>
                </a:solidFill>
              </a:rPr>
              <a:t>Preferred/Tobacco</a:t>
            </a:r>
          </a:p>
          <a:p>
            <a:endParaRPr lang="en-US" sz="1600" dirty="0"/>
          </a:p>
        </p:txBody>
      </p:sp>
      <p:sp>
        <p:nvSpPr>
          <p:cNvPr id="14" name="Rectangle 13"/>
          <p:cNvSpPr/>
          <p:nvPr/>
        </p:nvSpPr>
        <p:spPr>
          <a:xfrm>
            <a:off x="521737" y="968813"/>
            <a:ext cx="3219839" cy="584775"/>
          </a:xfrm>
          <a:prstGeom prst="rect">
            <a:avLst/>
          </a:prstGeom>
        </p:spPr>
        <p:txBody>
          <a:bodyPr wrap="square">
            <a:spAutoFit/>
          </a:bodyPr>
          <a:lstStyle/>
          <a:p>
            <a:pPr>
              <a:spcBef>
                <a:spcPct val="0"/>
              </a:spcBef>
            </a:pPr>
            <a:r>
              <a:rPr lang="en-US" altLang="en-US" sz="1600" dirty="0"/>
              <a:t>Insureds </a:t>
            </a:r>
            <a:r>
              <a:rPr lang="en-US" altLang="en-US" sz="1600" b="1" dirty="0">
                <a:solidFill>
                  <a:srgbClr val="FF0000"/>
                </a:solidFill>
              </a:rPr>
              <a:t>thru age 55 </a:t>
            </a:r>
            <a:r>
              <a:rPr lang="en-US" altLang="en-US" sz="1600" dirty="0"/>
              <a:t>&amp;</a:t>
            </a:r>
          </a:p>
          <a:p>
            <a:pPr>
              <a:spcBef>
                <a:spcPct val="0"/>
              </a:spcBef>
            </a:pPr>
            <a:r>
              <a:rPr lang="en-US" altLang="en-US" sz="1600" dirty="0"/>
              <a:t>Face amounts</a:t>
            </a:r>
            <a:r>
              <a:rPr lang="en-US" altLang="en-US" sz="1600" dirty="0">
                <a:solidFill>
                  <a:srgbClr val="ED1B23"/>
                </a:solidFill>
              </a:rPr>
              <a:t> </a:t>
            </a:r>
            <a:r>
              <a:rPr lang="en-US" altLang="en-US" sz="1600" b="1" dirty="0">
                <a:solidFill>
                  <a:srgbClr val="ED1B23"/>
                </a:solidFill>
              </a:rPr>
              <a:t>thru</a:t>
            </a:r>
            <a:r>
              <a:rPr lang="en-US" altLang="en-US" sz="1600" dirty="0">
                <a:solidFill>
                  <a:srgbClr val="ED1B23"/>
                </a:solidFill>
              </a:rPr>
              <a:t> </a:t>
            </a:r>
            <a:r>
              <a:rPr lang="en-US" altLang="en-US" sz="1600" b="1" dirty="0">
                <a:solidFill>
                  <a:srgbClr val="FF0000"/>
                </a:solidFill>
              </a:rPr>
              <a:t>$1,000,000:</a:t>
            </a:r>
            <a:endParaRPr lang="en-US" altLang="en-US" sz="1600" dirty="0">
              <a:solidFill>
                <a:srgbClr val="FF0000"/>
              </a:solidFill>
            </a:endParaRPr>
          </a:p>
        </p:txBody>
      </p:sp>
      <p:sp>
        <p:nvSpPr>
          <p:cNvPr id="23" name="Rectangle 22">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spTree>
    <p:extLst>
      <p:ext uri="{BB962C8B-B14F-4D97-AF65-F5344CB8AC3E}">
        <p14:creationId xmlns:p14="http://schemas.microsoft.com/office/powerpoint/2010/main" val="198000433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18" name="Title 17"/>
          <p:cNvSpPr>
            <a:spLocks noGrp="1"/>
          </p:cNvSpPr>
          <p:nvPr>
            <p:ph type="title"/>
          </p:nvPr>
        </p:nvSpPr>
        <p:spPr>
          <a:xfrm>
            <a:off x="343160" y="215319"/>
            <a:ext cx="8243489" cy="489465"/>
          </a:xfrm>
        </p:spPr>
        <p:txBody>
          <a:bodyPr/>
          <a:lstStyle/>
          <a:p>
            <a:r>
              <a:rPr lang="en-US" dirty="0"/>
              <a:t>Temporary options for UW REQUIREMENTS</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671804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4</a:t>
            </a:fld>
            <a:endParaRPr lang="en-US" dirty="0">
              <a:solidFill>
                <a:schemeClr val="bg1"/>
              </a:solidFill>
            </a:endParaRPr>
          </a:p>
        </p:txBody>
      </p:sp>
      <p:sp>
        <p:nvSpPr>
          <p:cNvPr id="13" name="Rectangle 12"/>
          <p:cNvSpPr/>
          <p:nvPr/>
        </p:nvSpPr>
        <p:spPr>
          <a:xfrm>
            <a:off x="360585" y="2061420"/>
            <a:ext cx="7861505" cy="2431435"/>
          </a:xfrm>
          <a:prstGeom prst="rect">
            <a:avLst/>
          </a:prstGeom>
        </p:spPr>
        <p:txBody>
          <a:bodyPr wrap="square">
            <a:spAutoFit/>
          </a:bodyPr>
          <a:lstStyle/>
          <a:p>
            <a:pPr lvl="1">
              <a:spcBef>
                <a:spcPct val="0"/>
              </a:spcBef>
            </a:pPr>
            <a:r>
              <a:rPr lang="en-US" altLang="en-US" sz="1400" b="1" u="sng" dirty="0"/>
              <a:t>Updated Medical Requirements in lieu of traditional </a:t>
            </a:r>
            <a:r>
              <a:rPr lang="en-US" altLang="en-US" sz="1400" b="1" u="sng" dirty="0" err="1"/>
              <a:t>paramed</a:t>
            </a:r>
            <a:r>
              <a:rPr lang="en-US" altLang="en-US" sz="1400" b="1" u="sng" dirty="0"/>
              <a:t> and fluids</a:t>
            </a:r>
            <a:r>
              <a:rPr lang="en-US" altLang="en-US" sz="1600" dirty="0"/>
              <a:t>:  </a:t>
            </a:r>
          </a:p>
          <a:p>
            <a:pPr lvl="1">
              <a:spcBef>
                <a:spcPct val="0"/>
              </a:spcBef>
            </a:pPr>
            <a:endParaRPr lang="en-US" altLang="en-US" sz="1600" dirty="0"/>
          </a:p>
          <a:p>
            <a:pPr marL="743023" lvl="1" indent="-285750">
              <a:spcBef>
                <a:spcPct val="0"/>
              </a:spcBef>
              <a:buFont typeface="Arial" charset="0"/>
              <a:buChar char="•"/>
            </a:pPr>
            <a:r>
              <a:rPr lang="en-US" altLang="en-US" sz="1200" dirty="0"/>
              <a:t>Nonmedical Part II for </a:t>
            </a:r>
            <a:r>
              <a:rPr lang="en-US" altLang="en-US" sz="1200" u="sng" dirty="0"/>
              <a:t>Trendsetter Super &amp; LB</a:t>
            </a:r>
            <a:r>
              <a:rPr lang="en-US" altLang="en-US" sz="1200" dirty="0"/>
              <a:t>; long form app U327 for </a:t>
            </a:r>
            <a:r>
              <a:rPr lang="en-US" altLang="en-US" sz="1200" u="sng" dirty="0"/>
              <a:t>FFIUL</a:t>
            </a:r>
            <a:r>
              <a:rPr lang="en-US" altLang="en-US" sz="1200" dirty="0"/>
              <a:t>; Part II Medical history questions for </a:t>
            </a:r>
            <a:r>
              <a:rPr lang="en-US" altLang="en-US" sz="1200" u="sng" dirty="0"/>
              <a:t>Lifetime Whole Life</a:t>
            </a:r>
          </a:p>
          <a:p>
            <a:pPr marL="743023" lvl="1" indent="-285750">
              <a:spcBef>
                <a:spcPct val="0"/>
              </a:spcBef>
              <a:buFont typeface="Arial" charset="0"/>
              <a:buChar char="•"/>
            </a:pPr>
            <a:endParaRPr lang="en-US" altLang="en-US" sz="1200" u="sng" dirty="0"/>
          </a:p>
          <a:p>
            <a:pPr marL="743023" lvl="1" indent="-285750">
              <a:spcBef>
                <a:spcPct val="0"/>
              </a:spcBef>
              <a:buFont typeface="Arial" charset="0"/>
              <a:buChar char="•"/>
            </a:pPr>
            <a:r>
              <a:rPr lang="en-US" altLang="en-US" sz="1200" dirty="0"/>
              <a:t>AND one of the following:</a:t>
            </a:r>
          </a:p>
          <a:p>
            <a:pPr marL="1200295" lvl="2" indent="-285750">
              <a:spcBef>
                <a:spcPct val="0"/>
              </a:spcBef>
              <a:buFont typeface="Arial" charset="0"/>
              <a:buChar char="•"/>
            </a:pPr>
            <a:r>
              <a:rPr lang="en-US" altLang="en-US" sz="1200" dirty="0" err="1"/>
              <a:t>Paramed</a:t>
            </a:r>
            <a:r>
              <a:rPr lang="en-US" altLang="en-US" sz="1200" dirty="0"/>
              <a:t> exam/labs/</a:t>
            </a:r>
            <a:r>
              <a:rPr lang="en-US" altLang="en-US" sz="1200" dirty="0" err="1"/>
              <a:t>labslip</a:t>
            </a:r>
            <a:r>
              <a:rPr lang="en-US" altLang="en-US" sz="1200" dirty="0"/>
              <a:t> completed by other carriers within the last </a:t>
            </a:r>
            <a:r>
              <a:rPr lang="en-US" altLang="en-US" sz="1200"/>
              <a:t>12 months</a:t>
            </a:r>
            <a:endParaRPr lang="en-US" altLang="en-US" sz="1200" dirty="0"/>
          </a:p>
          <a:p>
            <a:pPr marL="1200295" lvl="2" indent="-285750">
              <a:spcBef>
                <a:spcPct val="0"/>
              </a:spcBef>
              <a:buFont typeface="Arial" charset="0"/>
              <a:buChar char="•"/>
            </a:pPr>
            <a:r>
              <a:rPr lang="en-US" altLang="en-US" sz="1200" dirty="0"/>
              <a:t>PCP Exams/Labs completed within the last 12 months. Agent/insured must provide to Transamerica.  The Underwriter will determine if the information received is sufficient to make an offer and at what rate class</a:t>
            </a:r>
          </a:p>
          <a:p>
            <a:pPr marL="1200295" lvl="2" indent="-285750">
              <a:spcBef>
                <a:spcPct val="0"/>
              </a:spcBef>
              <a:buFont typeface="Arial" charset="0"/>
              <a:buChar char="•"/>
            </a:pPr>
            <a:endParaRPr lang="en-US" altLang="en-US" sz="1200" dirty="0"/>
          </a:p>
          <a:p>
            <a:pPr marL="743023" lvl="1" indent="-285750">
              <a:spcBef>
                <a:spcPct val="0"/>
              </a:spcBef>
              <a:buFont typeface="Arial" charset="0"/>
              <a:buChar char="•"/>
            </a:pPr>
            <a:r>
              <a:rPr lang="en-US" altLang="en-US" sz="1200" dirty="0"/>
              <a:t>Long Term Care Rider &amp; Living Benefit Riders are available subject to Underwriting</a:t>
            </a:r>
          </a:p>
        </p:txBody>
      </p:sp>
      <p:sp>
        <p:nvSpPr>
          <p:cNvPr id="14" name="Rectangle 13"/>
          <p:cNvSpPr/>
          <p:nvPr/>
        </p:nvSpPr>
        <p:spPr>
          <a:xfrm>
            <a:off x="3956180" y="945564"/>
            <a:ext cx="4805265" cy="1092607"/>
          </a:xfrm>
          <a:prstGeom prst="rect">
            <a:avLst/>
          </a:prstGeom>
        </p:spPr>
        <p:txBody>
          <a:bodyPr wrap="square">
            <a:spAutoFit/>
          </a:bodyPr>
          <a:lstStyle/>
          <a:p>
            <a:r>
              <a:rPr lang="en-US" altLang="en-US" sz="1600" b="1" i="1" dirty="0"/>
              <a:t>Products and Best Risk Class Available: </a:t>
            </a:r>
          </a:p>
          <a:p>
            <a:pPr marL="285750" indent="-285750">
              <a:spcBef>
                <a:spcPct val="0"/>
              </a:spcBef>
              <a:buFont typeface="Arial" panose="020B0604020202020204" pitchFamily="34" charset="0"/>
              <a:buChar char="•"/>
            </a:pPr>
            <a:r>
              <a:rPr lang="en-US" altLang="en-US" sz="1100" i="1" dirty="0"/>
              <a:t>Transamerica Financial Foundation IUL</a:t>
            </a:r>
            <a:r>
              <a:rPr lang="en-US" altLang="en-US" sz="1100" i="1" baseline="48000" dirty="0"/>
              <a:t>®</a:t>
            </a:r>
            <a:r>
              <a:rPr lang="en-US" altLang="en-US" sz="1100" i="1" dirty="0"/>
              <a:t> : </a:t>
            </a:r>
            <a:r>
              <a:rPr lang="en-US" altLang="en-US" sz="1100" i="1" dirty="0">
                <a:solidFill>
                  <a:srgbClr val="00B050"/>
                </a:solidFill>
              </a:rPr>
              <a:t>All risk classes available</a:t>
            </a:r>
          </a:p>
          <a:p>
            <a:pPr marL="285750" indent="-285750">
              <a:spcBef>
                <a:spcPct val="0"/>
              </a:spcBef>
              <a:buFont typeface="Arial" panose="020B0604020202020204" pitchFamily="34" charset="0"/>
              <a:buChar char="•"/>
            </a:pPr>
            <a:r>
              <a:rPr lang="en-US" altLang="en-US" sz="1100" i="1" dirty="0"/>
              <a:t>Trendsetter</a:t>
            </a:r>
            <a:r>
              <a:rPr lang="en-US" altLang="en-US" sz="1100" i="1" baseline="48000" dirty="0"/>
              <a:t>®</a:t>
            </a:r>
            <a:r>
              <a:rPr lang="en-US" altLang="en-US" sz="1100" i="1" dirty="0"/>
              <a:t> Super &amp; Trendsetter</a:t>
            </a:r>
            <a:r>
              <a:rPr lang="en-US" altLang="en-US" sz="1100" i="1" baseline="48000" dirty="0"/>
              <a:t>®</a:t>
            </a:r>
            <a:r>
              <a:rPr lang="en-US" altLang="en-US" sz="1100" i="1" dirty="0"/>
              <a:t> LB : </a:t>
            </a:r>
            <a:r>
              <a:rPr lang="en-US" altLang="en-US" sz="1100" i="1" dirty="0">
                <a:solidFill>
                  <a:srgbClr val="00B050"/>
                </a:solidFill>
              </a:rPr>
              <a:t>All risk classes available</a:t>
            </a:r>
          </a:p>
          <a:p>
            <a:pPr marL="285750" indent="-285750">
              <a:spcBef>
                <a:spcPct val="0"/>
              </a:spcBef>
              <a:buFont typeface="Arial" panose="020B0604020202020204" pitchFamily="34" charset="0"/>
              <a:buChar char="•"/>
            </a:pPr>
            <a:r>
              <a:rPr lang="en-US" altLang="en-US" sz="1100" i="1" dirty="0"/>
              <a:t>Lifetime Whole Life: </a:t>
            </a:r>
            <a:r>
              <a:rPr lang="en-US" altLang="en-US" sz="1100" i="1" dirty="0">
                <a:solidFill>
                  <a:srgbClr val="00B050"/>
                </a:solidFill>
              </a:rPr>
              <a:t>All risk classes available</a:t>
            </a:r>
          </a:p>
          <a:p>
            <a:endParaRPr lang="en-US" sz="1600" dirty="0"/>
          </a:p>
        </p:txBody>
      </p:sp>
      <p:sp>
        <p:nvSpPr>
          <p:cNvPr id="24" name="Rectangle 23"/>
          <p:cNvSpPr/>
          <p:nvPr/>
        </p:nvSpPr>
        <p:spPr>
          <a:xfrm>
            <a:off x="521738" y="968813"/>
            <a:ext cx="3621054" cy="584775"/>
          </a:xfrm>
          <a:prstGeom prst="rect">
            <a:avLst/>
          </a:prstGeom>
        </p:spPr>
        <p:txBody>
          <a:bodyPr wrap="square">
            <a:spAutoFit/>
          </a:bodyPr>
          <a:lstStyle/>
          <a:p>
            <a:pPr>
              <a:spcBef>
                <a:spcPct val="0"/>
              </a:spcBef>
            </a:pPr>
            <a:r>
              <a:rPr lang="en-US" altLang="en-US" sz="1600" dirty="0"/>
              <a:t>Insureds </a:t>
            </a:r>
            <a:r>
              <a:rPr lang="en-US" altLang="en-US" sz="1600" b="1" dirty="0">
                <a:solidFill>
                  <a:srgbClr val="FF0000"/>
                </a:solidFill>
              </a:rPr>
              <a:t>thru age 55 </a:t>
            </a:r>
            <a:r>
              <a:rPr lang="en-US" altLang="en-US" sz="1600" dirty="0">
                <a:solidFill>
                  <a:schemeClr val="bg2"/>
                </a:solidFill>
              </a:rPr>
              <a:t>&amp;</a:t>
            </a:r>
          </a:p>
          <a:p>
            <a:pPr>
              <a:spcBef>
                <a:spcPct val="0"/>
              </a:spcBef>
            </a:pPr>
            <a:r>
              <a:rPr lang="en-US" altLang="en-US" sz="1600" dirty="0"/>
              <a:t>Face amounts </a:t>
            </a:r>
            <a:r>
              <a:rPr lang="en-US" altLang="en-US" sz="1600" b="1" dirty="0">
                <a:solidFill>
                  <a:srgbClr val="ED1B23"/>
                </a:solidFill>
              </a:rPr>
              <a:t>thru</a:t>
            </a:r>
            <a:r>
              <a:rPr lang="en-US" altLang="en-US" sz="1600" dirty="0">
                <a:solidFill>
                  <a:srgbClr val="ED1B23"/>
                </a:solidFill>
              </a:rPr>
              <a:t> </a:t>
            </a:r>
            <a:r>
              <a:rPr lang="en-US" altLang="en-US" sz="1600" b="1" dirty="0">
                <a:solidFill>
                  <a:srgbClr val="FF0000"/>
                </a:solidFill>
              </a:rPr>
              <a:t>$2,000,000:</a:t>
            </a:r>
            <a:endParaRPr lang="en-US" altLang="en-US" sz="1600" dirty="0">
              <a:solidFill>
                <a:srgbClr val="FF0000"/>
              </a:solidFill>
            </a:endParaRPr>
          </a:p>
        </p:txBody>
      </p:sp>
      <p:sp>
        <p:nvSpPr>
          <p:cNvPr id="16" name="Rectangle 15">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spTree>
    <p:extLst>
      <p:ext uri="{BB962C8B-B14F-4D97-AF65-F5344CB8AC3E}">
        <p14:creationId xmlns:p14="http://schemas.microsoft.com/office/powerpoint/2010/main" val="179094414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18" name="Title 17"/>
          <p:cNvSpPr>
            <a:spLocks noGrp="1"/>
          </p:cNvSpPr>
          <p:nvPr>
            <p:ph type="title"/>
          </p:nvPr>
        </p:nvSpPr>
        <p:spPr>
          <a:xfrm>
            <a:off x="343160" y="215319"/>
            <a:ext cx="8243489" cy="489465"/>
          </a:xfrm>
        </p:spPr>
        <p:txBody>
          <a:bodyPr/>
          <a:lstStyle/>
          <a:p>
            <a:r>
              <a:rPr lang="en-US" dirty="0"/>
              <a:t>Transamerica Lifetime WL</a:t>
            </a:r>
          </a:p>
        </p:txBody>
      </p:sp>
      <p:cxnSp>
        <p:nvCxnSpPr>
          <p:cNvPr id="17" name="Straight Connector 16">
            <a:extLst>
              <a:ext uri="{FF2B5EF4-FFF2-40B4-BE49-F238E27FC236}">
                <a16:creationId xmlns:a16="http://schemas.microsoft.com/office/drawing/2014/main" xmlns="" id="{9091643B-4491-AF49-BB97-1CDC29B06DB0}"/>
              </a:ext>
            </a:extLst>
          </p:cNvPr>
          <p:cNvCxnSpPr>
            <a:cxnSpLocks/>
            <a:endCxn id="18" idx="2"/>
          </p:cNvCxnSpPr>
          <p:nvPr/>
        </p:nvCxnSpPr>
        <p:spPr>
          <a:xfrm flipV="1">
            <a:off x="0" y="704784"/>
            <a:ext cx="4464905" cy="23248"/>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5</a:t>
            </a:fld>
            <a:endParaRPr lang="en-US" dirty="0">
              <a:solidFill>
                <a:schemeClr val="bg1"/>
              </a:solidFill>
            </a:endParaRPr>
          </a:p>
        </p:txBody>
      </p:sp>
      <p:sp>
        <p:nvSpPr>
          <p:cNvPr id="13" name="Rectangle 12"/>
          <p:cNvSpPr/>
          <p:nvPr/>
        </p:nvSpPr>
        <p:spPr>
          <a:xfrm>
            <a:off x="121099" y="841616"/>
            <a:ext cx="7861505" cy="1908215"/>
          </a:xfrm>
          <a:prstGeom prst="rect">
            <a:avLst/>
          </a:prstGeom>
        </p:spPr>
        <p:txBody>
          <a:bodyPr wrap="square">
            <a:spAutoFit/>
          </a:bodyPr>
          <a:lstStyle/>
          <a:p>
            <a:pPr lvl="1">
              <a:spcBef>
                <a:spcPct val="0"/>
              </a:spcBef>
            </a:pPr>
            <a:r>
              <a:rPr lang="en-US" altLang="en-US" sz="1400" b="1" u="sng" dirty="0"/>
              <a:t>For Transamerica Lifetime cases</a:t>
            </a:r>
            <a:r>
              <a:rPr lang="en-US" altLang="en-US" sz="1600" dirty="0"/>
              <a:t>:  </a:t>
            </a:r>
          </a:p>
          <a:p>
            <a:pPr lvl="1">
              <a:spcBef>
                <a:spcPct val="0"/>
              </a:spcBef>
            </a:pPr>
            <a:endParaRPr lang="en-US" altLang="en-US" sz="1600" dirty="0"/>
          </a:p>
          <a:p>
            <a:pPr marL="743023" lvl="1" indent="-285750">
              <a:spcBef>
                <a:spcPct val="0"/>
              </a:spcBef>
              <a:buFont typeface="Arial" charset="0"/>
              <a:buChar char="•"/>
            </a:pPr>
            <a:r>
              <a:rPr lang="en-US" altLang="en-US" sz="1200" dirty="0"/>
              <a:t>Normal Non-medical guidelines are still in place for Transamerica Lifetime. </a:t>
            </a:r>
          </a:p>
          <a:p>
            <a:pPr marL="743023" lvl="1" indent="-285750">
              <a:spcBef>
                <a:spcPct val="0"/>
              </a:spcBef>
              <a:buFont typeface="Arial" charset="0"/>
              <a:buChar char="•"/>
            </a:pPr>
            <a:r>
              <a:rPr lang="en-US" altLang="en-US" sz="1200" dirty="0"/>
              <a:t>Please follow the normal process since the majority of these cases are currently being approved without the need for a paramedical exam and labs. </a:t>
            </a:r>
          </a:p>
          <a:p>
            <a:pPr marL="743023" lvl="1" indent="-285750">
              <a:spcBef>
                <a:spcPct val="0"/>
              </a:spcBef>
              <a:buFont typeface="Arial" charset="0"/>
              <a:buChar char="•"/>
            </a:pPr>
            <a:r>
              <a:rPr lang="en-US" altLang="en-US" sz="1200" dirty="0"/>
              <a:t>The temporary underwriting guidelines can be used for the small number of cases that require an exam and labs. </a:t>
            </a:r>
          </a:p>
          <a:p>
            <a:pPr marL="743023" lvl="1" indent="-285750">
              <a:spcBef>
                <a:spcPct val="0"/>
              </a:spcBef>
              <a:buFont typeface="Arial" charset="0"/>
              <a:buChar char="•"/>
            </a:pPr>
            <a:r>
              <a:rPr lang="en-US" altLang="en-US" sz="1200" dirty="0"/>
              <a:t>Ages 56-75: Living Benefits Riders not currently available</a:t>
            </a:r>
          </a:p>
          <a:p>
            <a:pPr marL="743023" lvl="1" indent="-285750">
              <a:spcBef>
                <a:spcPct val="0"/>
              </a:spcBef>
              <a:buFont typeface="Arial" charset="0"/>
              <a:buChar char="•"/>
            </a:pPr>
            <a:endParaRPr lang="en-US" altLang="en-US" sz="1200" dirty="0"/>
          </a:p>
        </p:txBody>
      </p:sp>
      <p:sp>
        <p:nvSpPr>
          <p:cNvPr id="16" name="Rectangle 15">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grpSp>
        <p:nvGrpSpPr>
          <p:cNvPr id="20" name="Group 19">
            <a:extLst>
              <a:ext uri="{FF2B5EF4-FFF2-40B4-BE49-F238E27FC236}">
                <a16:creationId xmlns:a16="http://schemas.microsoft.com/office/drawing/2014/main" xmlns="" id="{BC4789D5-50D0-A94C-9129-CED64DF3B0D3}"/>
              </a:ext>
            </a:extLst>
          </p:cNvPr>
          <p:cNvGrpSpPr/>
          <p:nvPr/>
        </p:nvGrpSpPr>
        <p:grpSpPr>
          <a:xfrm>
            <a:off x="337124" y="2644043"/>
            <a:ext cx="8553082" cy="1490157"/>
            <a:chOff x="-41562" y="2182091"/>
            <a:chExt cx="9110433" cy="1842655"/>
          </a:xfrm>
        </p:grpSpPr>
        <p:sp>
          <p:nvSpPr>
            <p:cNvPr id="21" name="Rectangle 20">
              <a:extLst>
                <a:ext uri="{FF2B5EF4-FFF2-40B4-BE49-F238E27FC236}">
                  <a16:creationId xmlns:a16="http://schemas.microsoft.com/office/drawing/2014/main" xmlns="" id="{33AE8007-526B-1D4B-B634-DBDA8067142C}"/>
                </a:ext>
              </a:extLst>
            </p:cNvPr>
            <p:cNvSpPr/>
            <p:nvPr/>
          </p:nvSpPr>
          <p:spPr>
            <a:xfrm>
              <a:off x="2083027" y="2191471"/>
              <a:ext cx="6917723" cy="2506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2" name="Rectangle 21">
              <a:extLst>
                <a:ext uri="{FF2B5EF4-FFF2-40B4-BE49-F238E27FC236}">
                  <a16:creationId xmlns:a16="http://schemas.microsoft.com/office/drawing/2014/main" xmlns="" id="{76EEBEFA-CB56-CF44-9600-FEC271B43ADD}"/>
                </a:ext>
              </a:extLst>
            </p:cNvPr>
            <p:cNvSpPr/>
            <p:nvPr/>
          </p:nvSpPr>
          <p:spPr>
            <a:xfrm>
              <a:off x="0" y="2830410"/>
              <a:ext cx="2135688" cy="38203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23" name="Rectangle 22">
              <a:extLst>
                <a:ext uri="{FF2B5EF4-FFF2-40B4-BE49-F238E27FC236}">
                  <a16:creationId xmlns:a16="http://schemas.microsoft.com/office/drawing/2014/main" xmlns="" id="{8807AB44-F719-AC46-B02D-31BAEFB83629}"/>
                </a:ext>
              </a:extLst>
            </p:cNvPr>
            <p:cNvSpPr/>
            <p:nvPr/>
          </p:nvSpPr>
          <p:spPr>
            <a:xfrm>
              <a:off x="-1" y="3607025"/>
              <a:ext cx="3482235" cy="4091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25" name="Rectangle 24">
              <a:extLst>
                <a:ext uri="{FF2B5EF4-FFF2-40B4-BE49-F238E27FC236}">
                  <a16:creationId xmlns:a16="http://schemas.microsoft.com/office/drawing/2014/main" xmlns="" id="{C7E73DAE-7582-E543-8FC9-B9FB2682B6EE}"/>
                </a:ext>
              </a:extLst>
            </p:cNvPr>
            <p:cNvSpPr/>
            <p:nvPr/>
          </p:nvSpPr>
          <p:spPr>
            <a:xfrm>
              <a:off x="3485490" y="2444780"/>
              <a:ext cx="5514462" cy="15799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26" name="Rectangle 25">
              <a:extLst>
                <a:ext uri="{FF2B5EF4-FFF2-40B4-BE49-F238E27FC236}">
                  <a16:creationId xmlns:a16="http://schemas.microsoft.com/office/drawing/2014/main" xmlns="" id="{FC80BA18-38E1-D147-87FA-E5E388D57C7C}"/>
                </a:ext>
              </a:extLst>
            </p:cNvPr>
            <p:cNvSpPr/>
            <p:nvPr/>
          </p:nvSpPr>
          <p:spPr>
            <a:xfrm>
              <a:off x="1" y="2191921"/>
              <a:ext cx="2095330" cy="25142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27" name="Rectangle 26">
              <a:extLst>
                <a:ext uri="{FF2B5EF4-FFF2-40B4-BE49-F238E27FC236}">
                  <a16:creationId xmlns:a16="http://schemas.microsoft.com/office/drawing/2014/main" xmlns="" id="{704E5902-026F-5847-A66F-6C1D290FCC14}"/>
                </a:ext>
              </a:extLst>
            </p:cNvPr>
            <p:cNvSpPr/>
            <p:nvPr/>
          </p:nvSpPr>
          <p:spPr>
            <a:xfrm>
              <a:off x="6111760" y="2444781"/>
              <a:ext cx="1434538" cy="3859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28" name="Rectangle 27">
              <a:extLst>
                <a:ext uri="{FF2B5EF4-FFF2-40B4-BE49-F238E27FC236}">
                  <a16:creationId xmlns:a16="http://schemas.microsoft.com/office/drawing/2014/main" xmlns="" id="{B03D6BF0-1EE1-C641-96CB-B40690852F31}"/>
                </a:ext>
              </a:extLst>
            </p:cNvPr>
            <p:cNvSpPr/>
            <p:nvPr/>
          </p:nvSpPr>
          <p:spPr>
            <a:xfrm>
              <a:off x="3485560" y="3211023"/>
              <a:ext cx="1323705" cy="3911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29" name="Rectangle 28">
              <a:extLst>
                <a:ext uri="{FF2B5EF4-FFF2-40B4-BE49-F238E27FC236}">
                  <a16:creationId xmlns:a16="http://schemas.microsoft.com/office/drawing/2014/main" xmlns="" id="{59B50882-2829-594D-86CC-A276FBEB00CD}"/>
                </a:ext>
              </a:extLst>
            </p:cNvPr>
            <p:cNvSpPr/>
            <p:nvPr/>
          </p:nvSpPr>
          <p:spPr>
            <a:xfrm>
              <a:off x="2098971" y="2444780"/>
              <a:ext cx="4013730" cy="7728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sp>
          <p:nvSpPr>
            <p:cNvPr id="30" name="Content Placeholder 2">
              <a:extLst>
                <a:ext uri="{FF2B5EF4-FFF2-40B4-BE49-F238E27FC236}">
                  <a16:creationId xmlns:a16="http://schemas.microsoft.com/office/drawing/2014/main" xmlns="" id="{4D6D0006-BF7F-994C-8B81-450EC9AAB358}"/>
                </a:ext>
              </a:extLst>
            </p:cNvPr>
            <p:cNvSpPr txBox="1">
              <a:spLocks/>
            </p:cNvSpPr>
            <p:nvPr/>
          </p:nvSpPr>
          <p:spPr>
            <a:xfrm>
              <a:off x="2093107" y="2473023"/>
              <a:ext cx="1392382"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1" name="Content Placeholder 2">
              <a:extLst>
                <a:ext uri="{FF2B5EF4-FFF2-40B4-BE49-F238E27FC236}">
                  <a16:creationId xmlns:a16="http://schemas.microsoft.com/office/drawing/2014/main" xmlns="" id="{F8E8207C-4E04-4D47-92D5-1BDBE76233F8}"/>
                </a:ext>
              </a:extLst>
            </p:cNvPr>
            <p:cNvSpPr txBox="1">
              <a:spLocks/>
            </p:cNvSpPr>
            <p:nvPr/>
          </p:nvSpPr>
          <p:spPr>
            <a:xfrm>
              <a:off x="3485489" y="2473023"/>
              <a:ext cx="1330037"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2" name="Content Placeholder 2">
              <a:extLst>
                <a:ext uri="{FF2B5EF4-FFF2-40B4-BE49-F238E27FC236}">
                  <a16:creationId xmlns:a16="http://schemas.microsoft.com/office/drawing/2014/main" xmlns="" id="{9A7867EB-7344-9140-B7F6-E057A8716C2A}"/>
                </a:ext>
              </a:extLst>
            </p:cNvPr>
            <p:cNvSpPr txBox="1">
              <a:spLocks/>
            </p:cNvSpPr>
            <p:nvPr/>
          </p:nvSpPr>
          <p:spPr>
            <a:xfrm>
              <a:off x="4808598" y="2473023"/>
              <a:ext cx="1302328"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3" name="Content Placeholder 2">
              <a:extLst>
                <a:ext uri="{FF2B5EF4-FFF2-40B4-BE49-F238E27FC236}">
                  <a16:creationId xmlns:a16="http://schemas.microsoft.com/office/drawing/2014/main" xmlns="" id="{649EE2B3-9F32-BF47-8C60-16A6B6C24357}"/>
                </a:ext>
              </a:extLst>
            </p:cNvPr>
            <p:cNvSpPr txBox="1">
              <a:spLocks/>
            </p:cNvSpPr>
            <p:nvPr/>
          </p:nvSpPr>
          <p:spPr>
            <a:xfrm>
              <a:off x="6117771" y="2473023"/>
              <a:ext cx="1422400"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4" name="Content Placeholder 2">
              <a:extLst>
                <a:ext uri="{FF2B5EF4-FFF2-40B4-BE49-F238E27FC236}">
                  <a16:creationId xmlns:a16="http://schemas.microsoft.com/office/drawing/2014/main" xmlns="" id="{46545D91-926A-CF49-B937-68D9E05BDEEC}"/>
                </a:ext>
              </a:extLst>
            </p:cNvPr>
            <p:cNvSpPr txBox="1">
              <a:spLocks/>
            </p:cNvSpPr>
            <p:nvPr/>
          </p:nvSpPr>
          <p:spPr>
            <a:xfrm>
              <a:off x="7416794" y="2473023"/>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35" name="Content Placeholder 2">
              <a:extLst>
                <a:ext uri="{FF2B5EF4-FFF2-40B4-BE49-F238E27FC236}">
                  <a16:creationId xmlns:a16="http://schemas.microsoft.com/office/drawing/2014/main" xmlns="" id="{A4168602-7331-2544-A472-BA99D2EC5EC5}"/>
                </a:ext>
              </a:extLst>
            </p:cNvPr>
            <p:cNvSpPr txBox="1">
              <a:spLocks/>
            </p:cNvSpPr>
            <p:nvPr/>
          </p:nvSpPr>
          <p:spPr>
            <a:xfrm>
              <a:off x="2100035" y="2833870"/>
              <a:ext cx="1392381"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6" name="Content Placeholder 2">
              <a:extLst>
                <a:ext uri="{FF2B5EF4-FFF2-40B4-BE49-F238E27FC236}">
                  <a16:creationId xmlns:a16="http://schemas.microsoft.com/office/drawing/2014/main" xmlns="" id="{528DDE20-83BB-4843-9AAA-1536E0D30FD6}"/>
                </a:ext>
              </a:extLst>
            </p:cNvPr>
            <p:cNvSpPr txBox="1">
              <a:spLocks/>
            </p:cNvSpPr>
            <p:nvPr/>
          </p:nvSpPr>
          <p:spPr>
            <a:xfrm>
              <a:off x="3492415" y="2833870"/>
              <a:ext cx="1316183"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7" name="Content Placeholder 2">
              <a:extLst>
                <a:ext uri="{FF2B5EF4-FFF2-40B4-BE49-F238E27FC236}">
                  <a16:creationId xmlns:a16="http://schemas.microsoft.com/office/drawing/2014/main" xmlns="" id="{7D590855-A3EE-6F42-B9CD-90248887BF24}"/>
                </a:ext>
              </a:extLst>
            </p:cNvPr>
            <p:cNvSpPr txBox="1">
              <a:spLocks/>
            </p:cNvSpPr>
            <p:nvPr/>
          </p:nvSpPr>
          <p:spPr>
            <a:xfrm>
              <a:off x="4808598" y="2833870"/>
              <a:ext cx="1302328"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38" name="Content Placeholder 2">
              <a:extLst>
                <a:ext uri="{FF2B5EF4-FFF2-40B4-BE49-F238E27FC236}">
                  <a16:creationId xmlns:a16="http://schemas.microsoft.com/office/drawing/2014/main" xmlns="" id="{AA797ADE-AC67-724E-B28D-09A718D7D053}"/>
                </a:ext>
              </a:extLst>
            </p:cNvPr>
            <p:cNvSpPr txBox="1">
              <a:spLocks/>
            </p:cNvSpPr>
            <p:nvPr/>
          </p:nvSpPr>
          <p:spPr>
            <a:xfrm>
              <a:off x="7416794" y="2833870"/>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39" name="Content Placeholder 2">
              <a:extLst>
                <a:ext uri="{FF2B5EF4-FFF2-40B4-BE49-F238E27FC236}">
                  <a16:creationId xmlns:a16="http://schemas.microsoft.com/office/drawing/2014/main" xmlns="" id="{C232C2F9-4C5E-414F-AE30-564EE88D2154}"/>
                </a:ext>
              </a:extLst>
            </p:cNvPr>
            <p:cNvSpPr txBox="1">
              <a:spLocks/>
            </p:cNvSpPr>
            <p:nvPr/>
          </p:nvSpPr>
          <p:spPr>
            <a:xfrm>
              <a:off x="5939063" y="2833870"/>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0" name="Content Placeholder 2">
              <a:extLst>
                <a:ext uri="{FF2B5EF4-FFF2-40B4-BE49-F238E27FC236}">
                  <a16:creationId xmlns:a16="http://schemas.microsoft.com/office/drawing/2014/main" xmlns="" id="{45830814-6891-6248-B8FD-BDBFA20EF324}"/>
                </a:ext>
              </a:extLst>
            </p:cNvPr>
            <p:cNvSpPr txBox="1">
              <a:spLocks/>
            </p:cNvSpPr>
            <p:nvPr/>
          </p:nvSpPr>
          <p:spPr>
            <a:xfrm>
              <a:off x="4576438" y="3246756"/>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1" name="Content Placeholder 2">
              <a:extLst>
                <a:ext uri="{FF2B5EF4-FFF2-40B4-BE49-F238E27FC236}">
                  <a16:creationId xmlns:a16="http://schemas.microsoft.com/office/drawing/2014/main" xmlns="" id="{64B98637-9C02-4246-B11E-C073D067BB76}"/>
                </a:ext>
              </a:extLst>
            </p:cNvPr>
            <p:cNvSpPr txBox="1">
              <a:spLocks/>
            </p:cNvSpPr>
            <p:nvPr/>
          </p:nvSpPr>
          <p:spPr>
            <a:xfrm>
              <a:off x="7416794" y="3246756"/>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2" name="Content Placeholder 2">
              <a:extLst>
                <a:ext uri="{FF2B5EF4-FFF2-40B4-BE49-F238E27FC236}">
                  <a16:creationId xmlns:a16="http://schemas.microsoft.com/office/drawing/2014/main" xmlns="" id="{B58132A2-EBAE-CC47-84FC-8F24556397B4}"/>
                </a:ext>
              </a:extLst>
            </p:cNvPr>
            <p:cNvSpPr txBox="1">
              <a:spLocks/>
            </p:cNvSpPr>
            <p:nvPr/>
          </p:nvSpPr>
          <p:spPr>
            <a:xfrm>
              <a:off x="5939063" y="3246756"/>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3" name="Content Placeholder 2">
              <a:extLst>
                <a:ext uri="{FF2B5EF4-FFF2-40B4-BE49-F238E27FC236}">
                  <a16:creationId xmlns:a16="http://schemas.microsoft.com/office/drawing/2014/main" xmlns="" id="{FD462737-6BDB-974C-88B9-1F4AF86FAB48}"/>
                </a:ext>
              </a:extLst>
            </p:cNvPr>
            <p:cNvSpPr txBox="1">
              <a:spLocks/>
            </p:cNvSpPr>
            <p:nvPr/>
          </p:nvSpPr>
          <p:spPr>
            <a:xfrm>
              <a:off x="3492415" y="3246756"/>
              <a:ext cx="1323111"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Medical History</a:t>
              </a:r>
              <a:r>
                <a:rPr lang="en-US" sz="800" baseline="30000" dirty="0"/>
                <a:t>3</a:t>
              </a:r>
              <a:r>
                <a:rPr lang="en-US" sz="800" dirty="0"/>
                <a:t> Questions</a:t>
              </a:r>
            </a:p>
          </p:txBody>
        </p:sp>
        <p:sp>
          <p:nvSpPr>
            <p:cNvPr id="44" name="Content Placeholder 2">
              <a:extLst>
                <a:ext uri="{FF2B5EF4-FFF2-40B4-BE49-F238E27FC236}">
                  <a16:creationId xmlns:a16="http://schemas.microsoft.com/office/drawing/2014/main" xmlns="" id="{814053A0-CC98-A04A-8AFE-F08D1EDF1B91}"/>
                </a:ext>
              </a:extLst>
            </p:cNvPr>
            <p:cNvSpPr txBox="1">
              <a:spLocks/>
            </p:cNvSpPr>
            <p:nvPr/>
          </p:nvSpPr>
          <p:spPr>
            <a:xfrm>
              <a:off x="1951926" y="3246756"/>
              <a:ext cx="1645784" cy="327330"/>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N/A</a:t>
              </a:r>
            </a:p>
          </p:txBody>
        </p:sp>
        <p:sp>
          <p:nvSpPr>
            <p:cNvPr id="45" name="Content Placeholder 2">
              <a:extLst>
                <a:ext uri="{FF2B5EF4-FFF2-40B4-BE49-F238E27FC236}">
                  <a16:creationId xmlns:a16="http://schemas.microsoft.com/office/drawing/2014/main" xmlns="" id="{9089BF27-3925-3E4F-B163-1F7AEBE97BFA}"/>
                </a:ext>
              </a:extLst>
            </p:cNvPr>
            <p:cNvSpPr txBox="1">
              <a:spLocks/>
            </p:cNvSpPr>
            <p:nvPr/>
          </p:nvSpPr>
          <p:spPr>
            <a:xfrm>
              <a:off x="4570145" y="3624662"/>
              <a:ext cx="1658370" cy="329833"/>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6" name="Content Placeholder 2">
              <a:extLst>
                <a:ext uri="{FF2B5EF4-FFF2-40B4-BE49-F238E27FC236}">
                  <a16:creationId xmlns:a16="http://schemas.microsoft.com/office/drawing/2014/main" xmlns="" id="{379DA39C-45B5-0B42-94B5-DE5060001042}"/>
                </a:ext>
              </a:extLst>
            </p:cNvPr>
            <p:cNvSpPr txBox="1">
              <a:spLocks/>
            </p:cNvSpPr>
            <p:nvPr/>
          </p:nvSpPr>
          <p:spPr>
            <a:xfrm>
              <a:off x="7410501" y="3624662"/>
              <a:ext cx="1658370" cy="329833"/>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7" name="Content Placeholder 2">
              <a:extLst>
                <a:ext uri="{FF2B5EF4-FFF2-40B4-BE49-F238E27FC236}">
                  <a16:creationId xmlns:a16="http://schemas.microsoft.com/office/drawing/2014/main" xmlns="" id="{A1130266-EE1A-8248-B11C-2DB4E5AADA6E}"/>
                </a:ext>
              </a:extLst>
            </p:cNvPr>
            <p:cNvSpPr txBox="1">
              <a:spLocks/>
            </p:cNvSpPr>
            <p:nvPr/>
          </p:nvSpPr>
          <p:spPr>
            <a:xfrm>
              <a:off x="5932770" y="3624662"/>
              <a:ext cx="1658370" cy="329833"/>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br>
                <a:rPr lang="en-US" sz="800" dirty="0">
                  <a:solidFill>
                    <a:schemeClr val="bg1"/>
                  </a:solidFill>
                </a:rPr>
              </a:br>
              <a:r>
                <a:rPr lang="en-US" sz="800" dirty="0">
                  <a:solidFill>
                    <a:schemeClr val="bg1"/>
                  </a:solidFill>
                </a:rPr>
                <a:t>Part II BCP HOS Vitals</a:t>
              </a:r>
            </a:p>
          </p:txBody>
        </p:sp>
        <p:sp>
          <p:nvSpPr>
            <p:cNvPr id="48" name="Content Placeholder 2">
              <a:extLst>
                <a:ext uri="{FF2B5EF4-FFF2-40B4-BE49-F238E27FC236}">
                  <a16:creationId xmlns:a16="http://schemas.microsoft.com/office/drawing/2014/main" xmlns="" id="{BE82EA36-0A88-9244-8F63-3740C168C50B}"/>
                </a:ext>
              </a:extLst>
            </p:cNvPr>
            <p:cNvSpPr txBox="1">
              <a:spLocks/>
            </p:cNvSpPr>
            <p:nvPr/>
          </p:nvSpPr>
          <p:spPr>
            <a:xfrm>
              <a:off x="3254130" y="3624662"/>
              <a:ext cx="1658370" cy="329833"/>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Teleinterview</a:t>
              </a:r>
              <a:r>
                <a:rPr lang="en-US" sz="800" baseline="30000" dirty="0">
                  <a:solidFill>
                    <a:schemeClr val="bg1"/>
                  </a:solidFill>
                </a:rPr>
                <a:t>4</a:t>
              </a:r>
              <a:r>
                <a:rPr lang="en-US" sz="800" dirty="0">
                  <a:solidFill>
                    <a:schemeClr val="bg1"/>
                  </a:solidFill>
                </a:rPr>
                <a:t> Completes</a:t>
              </a:r>
            </a:p>
            <a:p>
              <a:pPr algn="ctr"/>
              <a:r>
                <a:rPr lang="en-US" sz="800" dirty="0">
                  <a:solidFill>
                    <a:schemeClr val="bg1"/>
                  </a:solidFill>
                </a:rPr>
                <a:t>Part II BCP HOS Vitals</a:t>
              </a:r>
            </a:p>
          </p:txBody>
        </p:sp>
        <p:sp>
          <p:nvSpPr>
            <p:cNvPr id="49" name="Content Placeholder 2">
              <a:extLst>
                <a:ext uri="{FF2B5EF4-FFF2-40B4-BE49-F238E27FC236}">
                  <a16:creationId xmlns:a16="http://schemas.microsoft.com/office/drawing/2014/main" xmlns="" id="{973F295B-39B1-5D45-B365-C7C43EA4A51F}"/>
                </a:ext>
              </a:extLst>
            </p:cNvPr>
            <p:cNvSpPr txBox="1">
              <a:spLocks/>
            </p:cNvSpPr>
            <p:nvPr/>
          </p:nvSpPr>
          <p:spPr>
            <a:xfrm>
              <a:off x="1945633" y="3624662"/>
              <a:ext cx="1658370" cy="329833"/>
            </a:xfrm>
            <a:prstGeom prst="rect">
              <a:avLst/>
            </a:prstGeom>
          </p:spPr>
          <p:txBody>
            <a:bodyPr vert="horz" lIns="91440" tIns="45720" rIns="91440" bIns="45720" rtlCol="0" anchor="ctr">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t>N/A</a:t>
              </a:r>
            </a:p>
          </p:txBody>
        </p:sp>
        <p:cxnSp>
          <p:nvCxnSpPr>
            <p:cNvPr id="50" name="Straight Connector 49">
              <a:extLst>
                <a:ext uri="{FF2B5EF4-FFF2-40B4-BE49-F238E27FC236}">
                  <a16:creationId xmlns:a16="http://schemas.microsoft.com/office/drawing/2014/main" xmlns="" id="{40FA455A-DCBE-8F44-AA4C-8BAAF1322606}"/>
                </a:ext>
              </a:extLst>
            </p:cNvPr>
            <p:cNvCxnSpPr>
              <a:cxnSpLocks/>
            </p:cNvCxnSpPr>
            <p:nvPr/>
          </p:nvCxnSpPr>
          <p:spPr>
            <a:xfrm>
              <a:off x="0" y="2829529"/>
              <a:ext cx="8986951"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DFED9DF6-EB67-E941-87A5-248C926EF43F}"/>
                </a:ext>
              </a:extLst>
            </p:cNvPr>
            <p:cNvCxnSpPr>
              <a:cxnSpLocks/>
            </p:cNvCxnSpPr>
            <p:nvPr/>
          </p:nvCxnSpPr>
          <p:spPr>
            <a:xfrm>
              <a:off x="0" y="3214277"/>
              <a:ext cx="8986951"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3D5D5DEE-FA47-954D-9F6A-00BCC562E66C}"/>
                </a:ext>
              </a:extLst>
            </p:cNvPr>
            <p:cNvCxnSpPr>
              <a:cxnSpLocks/>
            </p:cNvCxnSpPr>
            <p:nvPr/>
          </p:nvCxnSpPr>
          <p:spPr>
            <a:xfrm>
              <a:off x="0" y="3599024"/>
              <a:ext cx="8986951"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DBC86629-5123-8F4E-A298-933B467B02DE}"/>
                </a:ext>
              </a:extLst>
            </p:cNvPr>
            <p:cNvCxnSpPr>
              <a:cxnSpLocks/>
            </p:cNvCxnSpPr>
            <p:nvPr/>
          </p:nvCxnSpPr>
          <p:spPr>
            <a:xfrm>
              <a:off x="2092237" y="2189178"/>
              <a:ext cx="0" cy="182699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97FBA989-B823-2D4E-AB79-42660F4F686A}"/>
                </a:ext>
              </a:extLst>
            </p:cNvPr>
            <p:cNvCxnSpPr>
              <a:cxnSpLocks/>
            </p:cNvCxnSpPr>
            <p:nvPr/>
          </p:nvCxnSpPr>
          <p:spPr>
            <a:xfrm>
              <a:off x="3483715" y="2183123"/>
              <a:ext cx="0" cy="1833045"/>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1C8C4617-09A3-B34A-8692-3D023162A9E3}"/>
                </a:ext>
              </a:extLst>
            </p:cNvPr>
            <p:cNvCxnSpPr>
              <a:cxnSpLocks/>
            </p:cNvCxnSpPr>
            <p:nvPr/>
          </p:nvCxnSpPr>
          <p:spPr>
            <a:xfrm>
              <a:off x="4808932" y="2189178"/>
              <a:ext cx="0" cy="182699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xmlns="" id="{38218436-18C2-0245-9D8B-EFF17D22A91F}"/>
                </a:ext>
              </a:extLst>
            </p:cNvPr>
            <p:cNvCxnSpPr>
              <a:cxnSpLocks/>
            </p:cNvCxnSpPr>
            <p:nvPr/>
          </p:nvCxnSpPr>
          <p:spPr>
            <a:xfrm>
              <a:off x="6114271" y="2183123"/>
              <a:ext cx="0" cy="1833045"/>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xmlns="" id="{36743983-FC33-B843-A679-0CDFD4C7705A}"/>
                </a:ext>
              </a:extLst>
            </p:cNvPr>
            <p:cNvCxnSpPr>
              <a:cxnSpLocks/>
            </p:cNvCxnSpPr>
            <p:nvPr/>
          </p:nvCxnSpPr>
          <p:spPr>
            <a:xfrm>
              <a:off x="7545506" y="2183123"/>
              <a:ext cx="0" cy="1833045"/>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58" name="Group 57">
              <a:extLst>
                <a:ext uri="{FF2B5EF4-FFF2-40B4-BE49-F238E27FC236}">
                  <a16:creationId xmlns:a16="http://schemas.microsoft.com/office/drawing/2014/main" xmlns="" id="{F2AB3FD7-EA64-6141-8592-46B89F3210AF}"/>
                </a:ext>
              </a:extLst>
            </p:cNvPr>
            <p:cNvGrpSpPr/>
            <p:nvPr/>
          </p:nvGrpSpPr>
          <p:grpSpPr>
            <a:xfrm>
              <a:off x="-41562" y="2206846"/>
              <a:ext cx="9022564" cy="196918"/>
              <a:chOff x="-41562" y="2258249"/>
              <a:chExt cx="9022564" cy="196918"/>
            </a:xfrm>
          </p:grpSpPr>
          <p:sp>
            <p:nvSpPr>
              <p:cNvPr id="65" name="Content Placeholder 2">
                <a:extLst>
                  <a:ext uri="{FF2B5EF4-FFF2-40B4-BE49-F238E27FC236}">
                    <a16:creationId xmlns:a16="http://schemas.microsoft.com/office/drawing/2014/main" xmlns="" id="{21C242B6-CFBD-624E-80DD-75432FCB1DB4}"/>
                  </a:ext>
                </a:extLst>
              </p:cNvPr>
              <p:cNvSpPr txBox="1">
                <a:spLocks/>
              </p:cNvSpPr>
              <p:nvPr/>
            </p:nvSpPr>
            <p:spPr>
              <a:xfrm>
                <a:off x="-41562" y="2258249"/>
                <a:ext cx="2431473" cy="196918"/>
              </a:xfrm>
              <a:prstGeom prst="rect">
                <a:avLst/>
              </a:prstGeom>
            </p:spPr>
            <p:txBody>
              <a:bodyPr vert="horz" lIns="91440" tIns="45720" rIns="91440" bIns="45720" rtlCol="0">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b="1" dirty="0">
                    <a:solidFill>
                      <a:schemeClr val="bg1"/>
                    </a:solidFill>
                  </a:rPr>
                  <a:t>Initial Age And Amount Requirements</a:t>
                </a:r>
              </a:p>
            </p:txBody>
          </p:sp>
          <p:sp>
            <p:nvSpPr>
              <p:cNvPr id="66" name="Content Placeholder 2">
                <a:extLst>
                  <a:ext uri="{FF2B5EF4-FFF2-40B4-BE49-F238E27FC236}">
                    <a16:creationId xmlns:a16="http://schemas.microsoft.com/office/drawing/2014/main" xmlns="" id="{125F3BE6-C603-CC49-A3E2-CE834DCB7F7C}"/>
                  </a:ext>
                </a:extLst>
              </p:cNvPr>
              <p:cNvSpPr txBox="1">
                <a:spLocks/>
              </p:cNvSpPr>
              <p:nvPr/>
            </p:nvSpPr>
            <p:spPr>
              <a:xfrm>
                <a:off x="2101304" y="2258249"/>
                <a:ext cx="1368572" cy="188397"/>
              </a:xfrm>
              <a:prstGeom prst="rect">
                <a:avLst/>
              </a:prstGeom>
            </p:spPr>
            <p:txBody>
              <a:bodyPr vert="horz" lIns="91440" tIns="45720" rIns="91440" bIns="45720" rtlCol="0">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gn="ctr"/>
                <a:r>
                  <a:rPr lang="en-US" sz="800" b="1" dirty="0">
                    <a:solidFill>
                      <a:schemeClr val="bg1"/>
                    </a:solidFill>
                  </a:rPr>
                  <a:t>15 days – 17 years</a:t>
                </a:r>
              </a:p>
            </p:txBody>
          </p:sp>
          <p:sp>
            <p:nvSpPr>
              <p:cNvPr id="67" name="Content Placeholder 2">
                <a:extLst>
                  <a:ext uri="{FF2B5EF4-FFF2-40B4-BE49-F238E27FC236}">
                    <a16:creationId xmlns:a16="http://schemas.microsoft.com/office/drawing/2014/main" xmlns="" id="{B0486457-EB04-4D4A-820C-EE829A2E00C8}"/>
                  </a:ext>
                </a:extLst>
              </p:cNvPr>
              <p:cNvSpPr txBox="1">
                <a:spLocks/>
              </p:cNvSpPr>
              <p:nvPr/>
            </p:nvSpPr>
            <p:spPr>
              <a:xfrm>
                <a:off x="3494099" y="2258249"/>
                <a:ext cx="1314072" cy="188397"/>
              </a:xfrm>
              <a:prstGeom prst="rect">
                <a:avLst/>
              </a:prstGeom>
            </p:spPr>
            <p:txBody>
              <a:bodyPr vert="horz" lIns="91440" tIns="45720" rIns="91440" bIns="45720" rtlCol="0">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gn="ctr"/>
                <a:r>
                  <a:rPr lang="en-US" sz="800" b="1" dirty="0">
                    <a:solidFill>
                      <a:schemeClr val="bg1"/>
                    </a:solidFill>
                  </a:rPr>
                  <a:t>18 – 45</a:t>
                </a:r>
              </a:p>
            </p:txBody>
          </p:sp>
          <p:sp>
            <p:nvSpPr>
              <p:cNvPr id="68" name="Content Placeholder 2">
                <a:extLst>
                  <a:ext uri="{FF2B5EF4-FFF2-40B4-BE49-F238E27FC236}">
                    <a16:creationId xmlns:a16="http://schemas.microsoft.com/office/drawing/2014/main" xmlns="" id="{F66812FA-B5CD-D244-AF32-CABF4C4FDB77}"/>
                  </a:ext>
                </a:extLst>
              </p:cNvPr>
              <p:cNvSpPr txBox="1">
                <a:spLocks/>
              </p:cNvSpPr>
              <p:nvPr/>
            </p:nvSpPr>
            <p:spPr>
              <a:xfrm>
                <a:off x="4800600" y="2258249"/>
                <a:ext cx="1314072" cy="188397"/>
              </a:xfrm>
              <a:prstGeom prst="rect">
                <a:avLst/>
              </a:prstGeom>
            </p:spPr>
            <p:txBody>
              <a:bodyPr vert="horz" lIns="91440" tIns="45720" rIns="91440" bIns="45720" rtlCol="0">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gn="ctr"/>
                <a:r>
                  <a:rPr lang="en-US" sz="800" b="1" dirty="0">
                    <a:solidFill>
                      <a:schemeClr val="bg1"/>
                    </a:solidFill>
                  </a:rPr>
                  <a:t>46 – 55</a:t>
                </a:r>
              </a:p>
            </p:txBody>
          </p:sp>
          <p:sp>
            <p:nvSpPr>
              <p:cNvPr id="69" name="Content Placeholder 2">
                <a:extLst>
                  <a:ext uri="{FF2B5EF4-FFF2-40B4-BE49-F238E27FC236}">
                    <a16:creationId xmlns:a16="http://schemas.microsoft.com/office/drawing/2014/main" xmlns="" id="{F9A99BE3-37D1-AF43-B5DD-DCB10DF779B9}"/>
                  </a:ext>
                </a:extLst>
              </p:cNvPr>
              <p:cNvSpPr txBox="1">
                <a:spLocks/>
              </p:cNvSpPr>
              <p:nvPr/>
            </p:nvSpPr>
            <p:spPr>
              <a:xfrm>
                <a:off x="6114168" y="2258249"/>
                <a:ext cx="1437202" cy="188397"/>
              </a:xfrm>
              <a:prstGeom prst="rect">
                <a:avLst/>
              </a:prstGeom>
            </p:spPr>
            <p:txBody>
              <a:bodyPr vert="horz" lIns="91440" tIns="45720" rIns="91440" bIns="45720" rtlCol="0">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gn="ctr"/>
                <a:r>
                  <a:rPr lang="en-US" sz="800" b="1" dirty="0">
                    <a:solidFill>
                      <a:schemeClr val="bg1"/>
                    </a:solidFill>
                  </a:rPr>
                  <a:t>56 – 65</a:t>
                </a:r>
              </a:p>
            </p:txBody>
          </p:sp>
          <p:sp>
            <p:nvSpPr>
              <p:cNvPr id="70" name="Content Placeholder 2">
                <a:extLst>
                  <a:ext uri="{FF2B5EF4-FFF2-40B4-BE49-F238E27FC236}">
                    <a16:creationId xmlns:a16="http://schemas.microsoft.com/office/drawing/2014/main" xmlns="" id="{FD0949A4-6D75-4046-8A14-7AFE3E9228FD}"/>
                  </a:ext>
                </a:extLst>
              </p:cNvPr>
              <p:cNvSpPr txBox="1">
                <a:spLocks/>
              </p:cNvSpPr>
              <p:nvPr/>
            </p:nvSpPr>
            <p:spPr>
              <a:xfrm>
                <a:off x="7543800" y="2258249"/>
                <a:ext cx="1437202" cy="188397"/>
              </a:xfrm>
              <a:prstGeom prst="rect">
                <a:avLst/>
              </a:prstGeom>
            </p:spPr>
            <p:txBody>
              <a:bodyPr vert="horz" lIns="91440" tIns="45720" rIns="91440" bIns="45720" rtlCol="0">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gn="ctr"/>
                <a:r>
                  <a:rPr lang="en-US" sz="800" b="1" dirty="0">
                    <a:solidFill>
                      <a:schemeClr val="bg1"/>
                    </a:solidFill>
                  </a:rPr>
                  <a:t>66 – 75</a:t>
                </a:r>
              </a:p>
            </p:txBody>
          </p:sp>
        </p:grpSp>
        <p:sp>
          <p:nvSpPr>
            <p:cNvPr id="59" name="Content Placeholder 2">
              <a:extLst>
                <a:ext uri="{FF2B5EF4-FFF2-40B4-BE49-F238E27FC236}">
                  <a16:creationId xmlns:a16="http://schemas.microsoft.com/office/drawing/2014/main" xmlns="" id="{7B22F291-37FD-9C4E-85F9-0F7C077980BE}"/>
                </a:ext>
              </a:extLst>
            </p:cNvPr>
            <p:cNvSpPr txBox="1">
              <a:spLocks/>
            </p:cNvSpPr>
            <p:nvPr/>
          </p:nvSpPr>
          <p:spPr>
            <a:xfrm>
              <a:off x="0" y="2534589"/>
              <a:ext cx="2066664" cy="211707"/>
            </a:xfrm>
            <a:prstGeom prst="rect">
              <a:avLst/>
            </a:prstGeom>
          </p:spPr>
          <p:txBody>
            <a:bodyPr vert="horz" lIns="91440" tIns="45720" rIns="91440" bIns="45720" rtlCol="0" anchor="t">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r>
                <a:rPr lang="en-US" sz="900" b="1" dirty="0"/>
                <a:t>$25,000 – $499,999</a:t>
              </a:r>
            </a:p>
          </p:txBody>
        </p:sp>
        <p:sp>
          <p:nvSpPr>
            <p:cNvPr id="60" name="Content Placeholder 2">
              <a:extLst>
                <a:ext uri="{FF2B5EF4-FFF2-40B4-BE49-F238E27FC236}">
                  <a16:creationId xmlns:a16="http://schemas.microsoft.com/office/drawing/2014/main" xmlns="" id="{F8B43EC4-D0B6-8E4B-8606-D1EA0C49C649}"/>
                </a:ext>
              </a:extLst>
            </p:cNvPr>
            <p:cNvSpPr txBox="1">
              <a:spLocks/>
            </p:cNvSpPr>
            <p:nvPr/>
          </p:nvSpPr>
          <p:spPr>
            <a:xfrm>
              <a:off x="0" y="2917351"/>
              <a:ext cx="2066664" cy="214487"/>
            </a:xfrm>
            <a:prstGeom prst="rect">
              <a:avLst/>
            </a:prstGeom>
          </p:spPr>
          <p:txBody>
            <a:bodyPr vert="horz" lIns="91440" tIns="45720" rIns="91440" bIns="45720" rtlCol="0" anchor="t">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r>
                <a:rPr lang="en-US" sz="900" b="1" dirty="0"/>
                <a:t>$500,000 – $999,999</a:t>
              </a:r>
            </a:p>
          </p:txBody>
        </p:sp>
        <p:sp>
          <p:nvSpPr>
            <p:cNvPr id="61" name="Content Placeholder 2">
              <a:extLst>
                <a:ext uri="{FF2B5EF4-FFF2-40B4-BE49-F238E27FC236}">
                  <a16:creationId xmlns:a16="http://schemas.microsoft.com/office/drawing/2014/main" xmlns="" id="{EF148C94-ED1E-1545-8579-34F89B9808D6}"/>
                </a:ext>
              </a:extLst>
            </p:cNvPr>
            <p:cNvSpPr txBox="1">
              <a:spLocks/>
            </p:cNvSpPr>
            <p:nvPr/>
          </p:nvSpPr>
          <p:spPr>
            <a:xfrm>
              <a:off x="0" y="3302893"/>
              <a:ext cx="2066664" cy="214487"/>
            </a:xfrm>
            <a:prstGeom prst="rect">
              <a:avLst/>
            </a:prstGeom>
          </p:spPr>
          <p:txBody>
            <a:bodyPr vert="horz" lIns="91440" tIns="45720" rIns="91440" bIns="45720" rtlCol="0" anchor="t">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r>
                <a:rPr lang="en-US" sz="900" b="1" dirty="0"/>
                <a:t>$1,000,000 – $1,999,999</a:t>
              </a:r>
            </a:p>
          </p:txBody>
        </p:sp>
        <p:sp>
          <p:nvSpPr>
            <p:cNvPr id="62" name="Content Placeholder 2">
              <a:extLst>
                <a:ext uri="{FF2B5EF4-FFF2-40B4-BE49-F238E27FC236}">
                  <a16:creationId xmlns:a16="http://schemas.microsoft.com/office/drawing/2014/main" xmlns="" id="{2B9B2791-16DF-4E42-BF88-01F1848ABD71}"/>
                </a:ext>
              </a:extLst>
            </p:cNvPr>
            <p:cNvSpPr txBox="1">
              <a:spLocks/>
            </p:cNvSpPr>
            <p:nvPr/>
          </p:nvSpPr>
          <p:spPr>
            <a:xfrm>
              <a:off x="0" y="3688435"/>
              <a:ext cx="2066664" cy="214487"/>
            </a:xfrm>
            <a:prstGeom prst="rect">
              <a:avLst/>
            </a:prstGeom>
          </p:spPr>
          <p:txBody>
            <a:bodyPr vert="horz" lIns="91440" tIns="45720" rIns="91440" bIns="45720" rtlCol="0" anchor="t">
              <a:noAutofit/>
            </a:bodyPr>
            <a:lstStyle>
              <a:lvl1pPr marL="112709" indent="-112709" algn="l" defTabSz="457182"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61" indent="-187317" algn="l" defTabSz="457182"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00" indent="-241290" algn="l" defTabSz="457182"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678" indent="-268278" algn="l" defTabSz="457182"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317" indent="-228590" algn="l" defTabSz="457182"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498"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79"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1"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3"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r>
                <a:rPr lang="en-US" sz="900" b="1" dirty="0"/>
                <a:t>$2,000,000</a:t>
              </a:r>
            </a:p>
          </p:txBody>
        </p:sp>
        <p:cxnSp>
          <p:nvCxnSpPr>
            <p:cNvPr id="63" name="Straight Connector 62">
              <a:extLst>
                <a:ext uri="{FF2B5EF4-FFF2-40B4-BE49-F238E27FC236}">
                  <a16:creationId xmlns:a16="http://schemas.microsoft.com/office/drawing/2014/main" xmlns="" id="{EBA829F0-431F-474E-90CB-5BC9E7591011}"/>
                </a:ext>
              </a:extLst>
            </p:cNvPr>
            <p:cNvCxnSpPr>
              <a:cxnSpLocks/>
            </p:cNvCxnSpPr>
            <p:nvPr/>
          </p:nvCxnSpPr>
          <p:spPr>
            <a:xfrm>
              <a:off x="0" y="4016448"/>
              <a:ext cx="8986951"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xmlns="" id="{3B402F60-6265-0248-B915-1816514A825B}"/>
                </a:ext>
              </a:extLst>
            </p:cNvPr>
            <p:cNvCxnSpPr>
              <a:cxnSpLocks/>
            </p:cNvCxnSpPr>
            <p:nvPr/>
          </p:nvCxnSpPr>
          <p:spPr>
            <a:xfrm>
              <a:off x="1071" y="2182091"/>
              <a:ext cx="0" cy="1834077"/>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3847589" y="4228115"/>
            <a:ext cx="4572000" cy="954107"/>
          </a:xfrm>
          <a:prstGeom prst="rect">
            <a:avLst/>
          </a:prstGeom>
        </p:spPr>
        <p:txBody>
          <a:bodyPr>
            <a:spAutoFit/>
          </a:bodyPr>
          <a:lstStyle/>
          <a:p>
            <a:pPr marL="0" marR="0" lvl="0" indent="0" defTabSz="457273" eaLnBrk="1" fontAlgn="auto" latinLnBrk="0" hangingPunct="1">
              <a:lnSpc>
                <a:spcPct val="100000"/>
              </a:lnSpc>
              <a:spcBef>
                <a:spcPts val="0"/>
              </a:spcBef>
              <a:spcAft>
                <a:spcPts val="0"/>
              </a:spcAft>
              <a:buClr>
                <a:srgbClr val="40474B"/>
              </a:buClr>
              <a:buSzTx/>
              <a:buFontTx/>
              <a:buNone/>
              <a:tabLst/>
              <a:defRPr/>
            </a:pPr>
            <a:r>
              <a:rPr kumimoji="0" lang="en-US" sz="800" b="0" i="0" u="none" strike="noStrike" kern="0" cap="none" spc="0" normalizeH="0" baseline="30000" noProof="0" dirty="0">
                <a:ln>
                  <a:noFill/>
                </a:ln>
                <a:solidFill>
                  <a:srgbClr val="40474B"/>
                </a:solidFill>
                <a:effectLst/>
                <a:uLnTx/>
                <a:uFillTx/>
              </a:rPr>
              <a:t>1 </a:t>
            </a:r>
            <a:r>
              <a:rPr kumimoji="0" lang="en-US" sz="800" b="0" i="0" u="none" strike="noStrike" kern="0" cap="none" spc="0" normalizeH="0" baseline="0" noProof="0" dirty="0">
                <a:ln>
                  <a:noFill/>
                </a:ln>
                <a:solidFill>
                  <a:srgbClr val="40474B"/>
                </a:solidFill>
                <a:effectLst/>
                <a:uLnTx/>
                <a:uFillTx/>
              </a:rPr>
              <a:t>Juveniles (0-17) not eligible for International Underwriting</a:t>
            </a:r>
          </a:p>
          <a:p>
            <a:pPr marL="0" marR="0" lvl="0" indent="0" defTabSz="457273" eaLnBrk="1" fontAlgn="auto" latinLnBrk="0" hangingPunct="1">
              <a:lnSpc>
                <a:spcPct val="100000"/>
              </a:lnSpc>
              <a:spcBef>
                <a:spcPts val="0"/>
              </a:spcBef>
              <a:spcAft>
                <a:spcPts val="0"/>
              </a:spcAft>
              <a:buClr>
                <a:srgbClr val="40474B"/>
              </a:buClr>
              <a:buSzTx/>
              <a:buFontTx/>
              <a:buNone/>
              <a:tabLst/>
              <a:defRPr/>
            </a:pPr>
            <a:r>
              <a:rPr kumimoji="0" lang="en-US" sz="800" b="0" i="0" u="none" strike="noStrike" kern="0" cap="none" spc="0" normalizeH="0" baseline="30000" noProof="0" dirty="0">
                <a:ln>
                  <a:noFill/>
                </a:ln>
                <a:solidFill>
                  <a:srgbClr val="40474B"/>
                </a:solidFill>
                <a:effectLst/>
                <a:uLnTx/>
                <a:uFillTx/>
              </a:rPr>
              <a:t>2</a:t>
            </a:r>
            <a:r>
              <a:rPr kumimoji="0" lang="en-US" sz="800" b="0" i="0" u="none" strike="noStrike" kern="0" cap="none" spc="0" normalizeH="0" baseline="0" noProof="0" dirty="0">
                <a:ln>
                  <a:noFill/>
                </a:ln>
                <a:solidFill>
                  <a:srgbClr val="40474B"/>
                </a:solidFill>
                <a:effectLst/>
                <a:uLnTx/>
                <a:uFillTx/>
              </a:rPr>
              <a:t> International Underwriting ineligible for straight through and </a:t>
            </a:r>
            <a:r>
              <a:rPr kumimoji="0" lang="en-US" sz="800" b="0" i="0" u="none" strike="noStrike" kern="0" cap="none" spc="0" normalizeH="0" baseline="0" noProof="0" dirty="0" err="1">
                <a:ln>
                  <a:noFill/>
                </a:ln>
                <a:solidFill>
                  <a:srgbClr val="40474B"/>
                </a:solidFill>
                <a:effectLst/>
                <a:uLnTx/>
                <a:uFillTx/>
              </a:rPr>
              <a:t>fluidless</a:t>
            </a:r>
            <a:r>
              <a:rPr kumimoji="0" lang="en-US" sz="800" b="0" i="0" u="none" strike="noStrike" kern="0" cap="none" spc="0" normalizeH="0" baseline="0" noProof="0" dirty="0">
                <a:ln>
                  <a:noFill/>
                </a:ln>
                <a:solidFill>
                  <a:srgbClr val="40474B"/>
                </a:solidFill>
                <a:effectLst/>
                <a:uLnTx/>
                <a:uFillTx/>
              </a:rPr>
              <a:t> processing</a:t>
            </a:r>
          </a:p>
          <a:p>
            <a:pPr marL="0" marR="0" lvl="0" indent="0" defTabSz="457273" eaLnBrk="1" fontAlgn="auto" latinLnBrk="0" hangingPunct="1">
              <a:lnSpc>
                <a:spcPct val="100000"/>
              </a:lnSpc>
              <a:spcBef>
                <a:spcPts val="0"/>
              </a:spcBef>
              <a:spcAft>
                <a:spcPts val="0"/>
              </a:spcAft>
              <a:buClr>
                <a:srgbClr val="40474B"/>
              </a:buClr>
              <a:buSzTx/>
              <a:buFontTx/>
              <a:buNone/>
              <a:tabLst/>
              <a:defRPr/>
            </a:pPr>
            <a:r>
              <a:rPr kumimoji="0" lang="en-US" sz="800" b="0" i="0" u="none" strike="noStrike" kern="0" cap="none" spc="0" normalizeH="0" baseline="30000" noProof="0" dirty="0">
                <a:ln>
                  <a:noFill/>
                </a:ln>
                <a:solidFill>
                  <a:srgbClr val="40474B"/>
                </a:solidFill>
                <a:effectLst/>
                <a:uLnTx/>
                <a:uFillTx/>
              </a:rPr>
              <a:t>3</a:t>
            </a:r>
            <a:r>
              <a:rPr kumimoji="0" lang="en-US" sz="800" b="0" i="0" u="none" strike="noStrike" kern="0" cap="none" spc="0" normalizeH="0" baseline="0" noProof="0" dirty="0">
                <a:ln>
                  <a:noFill/>
                </a:ln>
                <a:solidFill>
                  <a:srgbClr val="40474B"/>
                </a:solidFill>
                <a:effectLst/>
                <a:uLnTx/>
                <a:uFillTx/>
              </a:rPr>
              <a:t> Agent completes the medical questions with the consumer</a:t>
            </a:r>
          </a:p>
          <a:p>
            <a:pPr marL="0" marR="0" lvl="0" indent="0" defTabSz="457273" eaLnBrk="1" fontAlgn="auto" latinLnBrk="0" hangingPunct="1">
              <a:lnSpc>
                <a:spcPct val="100000"/>
              </a:lnSpc>
              <a:spcBef>
                <a:spcPts val="0"/>
              </a:spcBef>
              <a:spcAft>
                <a:spcPts val="0"/>
              </a:spcAft>
              <a:buClr>
                <a:srgbClr val="40474B"/>
              </a:buClr>
              <a:buSzTx/>
              <a:buFontTx/>
              <a:buNone/>
              <a:tabLst/>
              <a:defRPr/>
            </a:pPr>
            <a:r>
              <a:rPr kumimoji="0" lang="en-US" sz="800" b="0" i="0" u="none" strike="noStrike" kern="0" cap="none" spc="0" normalizeH="0" baseline="0" noProof="0" dirty="0">
                <a:ln>
                  <a:noFill/>
                </a:ln>
                <a:solidFill>
                  <a:srgbClr val="40474B"/>
                </a:solidFill>
                <a:effectLst/>
                <a:uLnTx/>
                <a:uFillTx/>
              </a:rPr>
              <a:t>Vendor asks medical history questions over the phone with consumer</a:t>
            </a:r>
          </a:p>
          <a:p>
            <a:pPr marL="0" marR="0" lvl="0" indent="0" defTabSz="457273" eaLnBrk="1" fontAlgn="auto" latinLnBrk="0" hangingPunct="1">
              <a:lnSpc>
                <a:spcPct val="100000"/>
              </a:lnSpc>
              <a:spcBef>
                <a:spcPts val="0"/>
              </a:spcBef>
              <a:spcAft>
                <a:spcPts val="0"/>
              </a:spcAft>
              <a:buClr>
                <a:srgbClr val="40474B"/>
              </a:buClr>
              <a:buSzTx/>
              <a:buFontTx/>
              <a:buNone/>
              <a:tabLst/>
              <a:defRPr/>
            </a:pPr>
            <a:r>
              <a:rPr kumimoji="0" lang="en-US" sz="800" b="0" i="0" u="none" strike="noStrike" kern="0" cap="none" spc="0" normalizeH="0" baseline="0" noProof="0" dirty="0">
                <a:ln>
                  <a:noFill/>
                </a:ln>
                <a:solidFill>
                  <a:srgbClr val="40474B"/>
                </a:solidFill>
                <a:effectLst/>
                <a:uLnTx/>
                <a:uFillTx/>
              </a:rPr>
              <a:t>Transamerica reserves the right to request other evidence of insurability as it deems necessary</a:t>
            </a:r>
          </a:p>
          <a:p>
            <a:pPr marL="0" marR="0" lvl="0" indent="0" defTabSz="457273" eaLnBrk="1" fontAlgn="auto" latinLnBrk="0" hangingPunct="1">
              <a:lnSpc>
                <a:spcPct val="100000"/>
              </a:lnSpc>
              <a:spcBef>
                <a:spcPts val="0"/>
              </a:spcBef>
              <a:spcAft>
                <a:spcPts val="0"/>
              </a:spcAft>
              <a:buClr>
                <a:srgbClr val="40474B"/>
              </a:buClr>
              <a:buSzTx/>
              <a:buFontTx/>
              <a:buNone/>
              <a:tabLst/>
              <a:defRPr/>
            </a:pPr>
            <a:r>
              <a:rPr kumimoji="0" lang="en-US" sz="800" b="1" i="0" u="none" strike="noStrike" kern="0" cap="none" spc="0" normalizeH="0" baseline="0" noProof="0" dirty="0">
                <a:ln>
                  <a:noFill/>
                </a:ln>
                <a:solidFill>
                  <a:srgbClr val="40474B"/>
                </a:solidFill>
                <a:effectLst/>
                <a:uLnTx/>
                <a:uFillTx/>
              </a:rPr>
              <a:t>Note: </a:t>
            </a:r>
            <a:r>
              <a:rPr kumimoji="0" lang="en-US" sz="800" b="0" i="0" u="none" strike="noStrike" kern="0" cap="none" spc="0" normalizeH="0" baseline="0" noProof="0" dirty="0">
                <a:ln>
                  <a:noFill/>
                </a:ln>
                <a:solidFill>
                  <a:srgbClr val="40474B"/>
                </a:solidFill>
                <a:effectLst/>
                <a:uLnTx/>
                <a:uFillTx/>
              </a:rPr>
              <a:t>Nonmed is only available to residents of the United States and Puerto Rico. Nonmedical application (Part 2) and HIPAA notice required for all nonmed business</a:t>
            </a:r>
          </a:p>
        </p:txBody>
      </p:sp>
      <p:grpSp>
        <p:nvGrpSpPr>
          <p:cNvPr id="71" name="Group 70">
            <a:extLst>
              <a:ext uri="{FF2B5EF4-FFF2-40B4-BE49-F238E27FC236}">
                <a16:creationId xmlns:a16="http://schemas.microsoft.com/office/drawing/2014/main" xmlns="" id="{3A90AA7B-29F1-5F49-A8CB-62A35DAEFE8B}"/>
              </a:ext>
            </a:extLst>
          </p:cNvPr>
          <p:cNvGrpSpPr/>
          <p:nvPr/>
        </p:nvGrpSpPr>
        <p:grpSpPr>
          <a:xfrm>
            <a:off x="419384" y="4368150"/>
            <a:ext cx="2823169" cy="417310"/>
            <a:chOff x="6682680" y="4113439"/>
            <a:chExt cx="2823169" cy="417310"/>
          </a:xfrm>
        </p:grpSpPr>
        <p:sp>
          <p:nvSpPr>
            <p:cNvPr id="72" name="Content Placeholder 2">
              <a:extLst>
                <a:ext uri="{FF2B5EF4-FFF2-40B4-BE49-F238E27FC236}">
                  <a16:creationId xmlns:a16="http://schemas.microsoft.com/office/drawing/2014/main" xmlns="" id="{16656414-CD1E-4345-B282-342868C19081}"/>
                </a:ext>
              </a:extLst>
            </p:cNvPr>
            <p:cNvSpPr txBox="1">
              <a:spLocks/>
            </p:cNvSpPr>
            <p:nvPr/>
          </p:nvSpPr>
          <p:spPr>
            <a:xfrm>
              <a:off x="6778935" y="4113439"/>
              <a:ext cx="2726914" cy="417310"/>
            </a:xfrm>
            <a:prstGeom prst="rect">
              <a:avLst/>
            </a:prstGeom>
          </p:spPr>
          <p:txBody>
            <a:bodyPr vert="horz" lIns="91440" tIns="45720" rIns="91440" bIns="45720" rtlCol="0">
              <a:noAutofit/>
            </a:bodyPr>
            <a:lstStyle>
              <a:lvl1pPr marL="112713" indent="-112713" algn="l" defTabSz="457200" rtl="0" eaLnBrk="1" latinLnBrk="0" hangingPunct="1">
                <a:spcBef>
                  <a:spcPts val="0"/>
                </a:spcBef>
                <a:buClr>
                  <a:schemeClr val="bg1"/>
                </a:buClr>
                <a:buSzPct val="85000"/>
                <a:buFont typeface="Lucida Grande"/>
                <a:buChar char=" "/>
                <a:defRPr sz="14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4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4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4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buClr>
                <a:buNone/>
              </a:pPr>
              <a:r>
                <a:rPr lang="en-US" sz="800" dirty="0"/>
                <a:t>May be eligible for </a:t>
              </a:r>
              <a:r>
                <a:rPr lang="en-US" sz="800" dirty="0" err="1"/>
                <a:t>fluidless</a:t>
              </a:r>
              <a:r>
                <a:rPr lang="en-US" sz="800" dirty="0"/>
                <a:t> acceleration</a:t>
              </a:r>
              <a:r>
                <a:rPr lang="en-US" sz="800" baseline="30000" dirty="0"/>
                <a:t>1,2</a:t>
              </a:r>
            </a:p>
            <a:p>
              <a:pPr marL="0" indent="0">
                <a:buClr>
                  <a:schemeClr val="tx1"/>
                </a:buClr>
                <a:buNone/>
              </a:pPr>
              <a:endParaRPr lang="en-US" sz="800" dirty="0"/>
            </a:p>
            <a:p>
              <a:pPr marL="0" indent="0">
                <a:buClr>
                  <a:schemeClr val="tx1"/>
                </a:buClr>
                <a:buNone/>
              </a:pPr>
              <a:r>
                <a:rPr lang="en-US" sz="800" dirty="0"/>
                <a:t>Traditional requirements</a:t>
              </a:r>
            </a:p>
          </p:txBody>
        </p:sp>
        <p:grpSp>
          <p:nvGrpSpPr>
            <p:cNvPr id="73" name="Group 72">
              <a:extLst>
                <a:ext uri="{FF2B5EF4-FFF2-40B4-BE49-F238E27FC236}">
                  <a16:creationId xmlns:a16="http://schemas.microsoft.com/office/drawing/2014/main" xmlns="" id="{79AF6CFD-998C-0347-9B23-45A1FD770227}"/>
                </a:ext>
              </a:extLst>
            </p:cNvPr>
            <p:cNvGrpSpPr/>
            <p:nvPr/>
          </p:nvGrpSpPr>
          <p:grpSpPr>
            <a:xfrm>
              <a:off x="6682680" y="4159488"/>
              <a:ext cx="118872" cy="369191"/>
              <a:chOff x="6600180" y="4159488"/>
              <a:chExt cx="118872" cy="369191"/>
            </a:xfrm>
          </p:grpSpPr>
          <p:sp>
            <p:nvSpPr>
              <p:cNvPr id="74" name="Rectangle 73">
                <a:extLst>
                  <a:ext uri="{FF2B5EF4-FFF2-40B4-BE49-F238E27FC236}">
                    <a16:creationId xmlns:a16="http://schemas.microsoft.com/office/drawing/2014/main" xmlns="" id="{1F81C9DB-BEEB-5843-A7F8-AAF891D6EE5C}"/>
                  </a:ext>
                </a:extLst>
              </p:cNvPr>
              <p:cNvSpPr/>
              <p:nvPr/>
            </p:nvSpPr>
            <p:spPr>
              <a:xfrm>
                <a:off x="6600180" y="4159488"/>
                <a:ext cx="118872" cy="1188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75" name="Rectangle 74">
                <a:extLst>
                  <a:ext uri="{FF2B5EF4-FFF2-40B4-BE49-F238E27FC236}">
                    <a16:creationId xmlns:a16="http://schemas.microsoft.com/office/drawing/2014/main" xmlns="" id="{CAE774D2-B6D0-B740-83C3-EEED1E47535B}"/>
                  </a:ext>
                </a:extLst>
              </p:cNvPr>
              <p:cNvSpPr/>
              <p:nvPr/>
            </p:nvSpPr>
            <p:spPr>
              <a:xfrm>
                <a:off x="6600180" y="4409807"/>
                <a:ext cx="118872" cy="11887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grpSp>
      </p:grpSp>
    </p:spTree>
    <p:extLst>
      <p:ext uri="{BB962C8B-B14F-4D97-AF65-F5344CB8AC3E}">
        <p14:creationId xmlns:p14="http://schemas.microsoft.com/office/powerpoint/2010/main" val="175612267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18" name="Title 17"/>
          <p:cNvSpPr>
            <a:spLocks noGrp="1"/>
          </p:cNvSpPr>
          <p:nvPr>
            <p:ph type="title"/>
          </p:nvPr>
        </p:nvSpPr>
        <p:spPr>
          <a:xfrm>
            <a:off x="343160" y="215319"/>
            <a:ext cx="8243490" cy="489465"/>
          </a:xfrm>
        </p:spPr>
        <p:txBody>
          <a:bodyPr/>
          <a:lstStyle/>
          <a:p>
            <a:r>
              <a:rPr lang="en-US" dirty="0"/>
              <a:t>UW requirements</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09776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6</a:t>
            </a:fld>
            <a:endParaRPr lang="en-US" dirty="0">
              <a:solidFill>
                <a:schemeClr val="bg1"/>
              </a:solidFill>
            </a:endParaRPr>
          </a:p>
        </p:txBody>
      </p:sp>
      <p:sp>
        <p:nvSpPr>
          <p:cNvPr id="16" name="Rectangle 15"/>
          <p:cNvSpPr/>
          <p:nvPr/>
        </p:nvSpPr>
        <p:spPr>
          <a:xfrm>
            <a:off x="402472" y="1819624"/>
            <a:ext cx="8326163" cy="1446550"/>
          </a:xfrm>
          <a:prstGeom prst="rect">
            <a:avLst/>
          </a:prstGeom>
        </p:spPr>
        <p:txBody>
          <a:bodyPr wrap="square">
            <a:spAutoFit/>
          </a:bodyPr>
          <a:lstStyle/>
          <a:p>
            <a:pPr lvl="1">
              <a:spcBef>
                <a:spcPct val="0"/>
              </a:spcBef>
            </a:pPr>
            <a:r>
              <a:rPr lang="en-US" altLang="en-US" sz="1400" b="1" u="sng" dirty="0"/>
              <a:t>Updated Underwriting Guidelines</a:t>
            </a:r>
            <a:r>
              <a:rPr lang="en-US" altLang="en-US" sz="1400" b="1" dirty="0"/>
              <a:t>: </a:t>
            </a:r>
          </a:p>
          <a:p>
            <a:pPr lvl="1">
              <a:spcBef>
                <a:spcPct val="0"/>
              </a:spcBef>
            </a:pPr>
            <a:endParaRPr lang="en-US" altLang="en-US" sz="1400" b="1" dirty="0"/>
          </a:p>
          <a:p>
            <a:pPr marL="743023" lvl="1" indent="-285750">
              <a:spcBef>
                <a:spcPct val="0"/>
              </a:spcBef>
              <a:buFont typeface="Arial" charset="0"/>
              <a:buChar char="•"/>
            </a:pPr>
            <a:r>
              <a:rPr lang="en-US" sz="1200" dirty="0"/>
              <a:t>Traditional Underwriting - Normal age and amount requirements will continue to be required</a:t>
            </a:r>
          </a:p>
          <a:p>
            <a:pPr marL="743023" lvl="1" indent="-285750">
              <a:spcBef>
                <a:spcPct val="0"/>
              </a:spcBef>
              <a:buFont typeface="Arial" charset="0"/>
              <a:buChar char="•"/>
            </a:pPr>
            <a:r>
              <a:rPr lang="en-US" sz="1200" dirty="0"/>
              <a:t>Rated over Table B for the following conditions (Cardiac, Cancer, Respiratory, Hypertension, Diabetes) and will require referral to our Medical department for consideration</a:t>
            </a:r>
            <a:endParaRPr lang="en-US" altLang="en-US" sz="1200" dirty="0"/>
          </a:p>
          <a:p>
            <a:pPr marL="743023" lvl="1" indent="-285750">
              <a:spcBef>
                <a:spcPct val="0"/>
              </a:spcBef>
              <a:buFont typeface="Arial" charset="0"/>
              <a:buChar char="•"/>
            </a:pPr>
            <a:r>
              <a:rPr lang="en-US" altLang="en-US" sz="1200" dirty="0"/>
              <a:t>Long Term Care Rider &amp; Living Benefit Riders not currently available</a:t>
            </a:r>
          </a:p>
          <a:p>
            <a:pPr marL="743023" lvl="1" indent="-285750">
              <a:spcBef>
                <a:spcPct val="0"/>
              </a:spcBef>
              <a:buFont typeface="Arial" charset="0"/>
              <a:buChar char="•"/>
            </a:pPr>
            <a:endParaRPr lang="en-US" altLang="en-US" sz="1200" dirty="0"/>
          </a:p>
        </p:txBody>
      </p:sp>
      <p:sp>
        <p:nvSpPr>
          <p:cNvPr id="14" name="Rectangle 13"/>
          <p:cNvSpPr/>
          <p:nvPr/>
        </p:nvSpPr>
        <p:spPr>
          <a:xfrm>
            <a:off x="521737" y="968813"/>
            <a:ext cx="2802102" cy="584775"/>
          </a:xfrm>
          <a:prstGeom prst="rect">
            <a:avLst/>
          </a:prstGeom>
        </p:spPr>
        <p:txBody>
          <a:bodyPr wrap="square">
            <a:spAutoFit/>
          </a:bodyPr>
          <a:lstStyle/>
          <a:p>
            <a:pPr>
              <a:spcBef>
                <a:spcPct val="0"/>
              </a:spcBef>
            </a:pPr>
            <a:r>
              <a:rPr lang="en-US" altLang="en-US" sz="1600" dirty="0"/>
              <a:t>Insureds </a:t>
            </a:r>
            <a:r>
              <a:rPr lang="en-US" altLang="en-US" sz="1600" b="1" dirty="0">
                <a:solidFill>
                  <a:srgbClr val="FF0000"/>
                </a:solidFill>
              </a:rPr>
              <a:t>ages 56 thru 75 </a:t>
            </a:r>
            <a:r>
              <a:rPr lang="en-US" altLang="en-US" sz="1600" dirty="0"/>
              <a:t>&amp; all face amounts</a:t>
            </a:r>
            <a:r>
              <a:rPr lang="en-US" altLang="en-US" sz="1600" b="1" dirty="0">
                <a:solidFill>
                  <a:schemeClr val="bg2"/>
                </a:solidFill>
              </a:rPr>
              <a:t>:</a:t>
            </a:r>
            <a:endParaRPr lang="en-US" altLang="en-US" sz="1600" dirty="0">
              <a:solidFill>
                <a:schemeClr val="bg2"/>
              </a:solidFill>
            </a:endParaRPr>
          </a:p>
        </p:txBody>
      </p:sp>
      <p:sp>
        <p:nvSpPr>
          <p:cNvPr id="23" name="Rectangle 22"/>
          <p:cNvSpPr/>
          <p:nvPr/>
        </p:nvSpPr>
        <p:spPr>
          <a:xfrm>
            <a:off x="461564" y="3636800"/>
            <a:ext cx="7861505" cy="954107"/>
          </a:xfrm>
          <a:prstGeom prst="rect">
            <a:avLst/>
          </a:prstGeom>
        </p:spPr>
        <p:txBody>
          <a:bodyPr wrap="square">
            <a:spAutoFit/>
          </a:bodyPr>
          <a:lstStyle/>
          <a:p>
            <a:pPr lvl="1">
              <a:spcBef>
                <a:spcPct val="0"/>
              </a:spcBef>
            </a:pPr>
            <a:r>
              <a:rPr lang="en-US" altLang="en-US" sz="1400" b="1" u="sng" dirty="0"/>
              <a:t>Updated Underwriting Guidelines:</a:t>
            </a:r>
            <a:br>
              <a:rPr lang="en-US" altLang="en-US" sz="1400" b="1" u="sng" dirty="0"/>
            </a:br>
            <a:endParaRPr lang="en-US" altLang="en-US" sz="1400" b="1" u="sng" dirty="0"/>
          </a:p>
          <a:p>
            <a:pPr marL="743023" lvl="1" indent="-285750">
              <a:spcBef>
                <a:spcPct val="0"/>
              </a:spcBef>
              <a:buFont typeface="Arial" charset="0"/>
              <a:buChar char="•"/>
            </a:pPr>
            <a:r>
              <a:rPr lang="en-US" sz="1400" dirty="0"/>
              <a:t>No Changes to initial underwriting requirements</a:t>
            </a:r>
          </a:p>
          <a:p>
            <a:pPr marL="743023" lvl="1" indent="-285750">
              <a:spcBef>
                <a:spcPct val="0"/>
              </a:spcBef>
              <a:buFont typeface="Arial" charset="0"/>
              <a:buChar char="•"/>
            </a:pPr>
            <a:r>
              <a:rPr lang="en-US" altLang="en-US" sz="1400" dirty="0"/>
              <a:t>Ages 56-75: Long Term Care Rider and Living Benefits Riders not currently available</a:t>
            </a:r>
          </a:p>
        </p:txBody>
      </p:sp>
      <p:sp>
        <p:nvSpPr>
          <p:cNvPr id="24" name="Rectangle 23"/>
          <p:cNvSpPr/>
          <p:nvPr/>
        </p:nvSpPr>
        <p:spPr>
          <a:xfrm>
            <a:off x="521737" y="3319762"/>
            <a:ext cx="6696883" cy="338554"/>
          </a:xfrm>
          <a:prstGeom prst="rect">
            <a:avLst/>
          </a:prstGeom>
        </p:spPr>
        <p:txBody>
          <a:bodyPr wrap="square">
            <a:spAutoFit/>
          </a:bodyPr>
          <a:lstStyle/>
          <a:p>
            <a:pPr>
              <a:spcBef>
                <a:spcPct val="0"/>
              </a:spcBef>
            </a:pPr>
            <a:r>
              <a:rPr lang="en-US" altLang="en-US" sz="1600" dirty="0"/>
              <a:t>Insureds </a:t>
            </a:r>
            <a:r>
              <a:rPr lang="en-US" altLang="en-US" sz="1600" b="1" dirty="0">
                <a:solidFill>
                  <a:srgbClr val="FF0000"/>
                </a:solidFill>
              </a:rPr>
              <a:t>thru age 75 </a:t>
            </a:r>
            <a:r>
              <a:rPr lang="en-US" altLang="en-US" sz="1600" dirty="0"/>
              <a:t>on traditionally nonmedical face amounts*</a:t>
            </a:r>
            <a:r>
              <a:rPr lang="en-US" altLang="en-US" sz="1600" b="1" dirty="0">
                <a:solidFill>
                  <a:schemeClr val="tx1">
                    <a:lumMod val="50000"/>
                  </a:schemeClr>
                </a:solidFill>
              </a:rPr>
              <a:t>:</a:t>
            </a:r>
            <a:endParaRPr lang="en-US" altLang="en-US" sz="1600" dirty="0">
              <a:solidFill>
                <a:schemeClr val="tx1">
                  <a:lumMod val="50000"/>
                </a:schemeClr>
              </a:solidFill>
            </a:endParaRPr>
          </a:p>
        </p:txBody>
      </p:sp>
      <p:sp>
        <p:nvSpPr>
          <p:cNvPr id="25" name="Rectangle 24"/>
          <p:cNvSpPr/>
          <p:nvPr/>
        </p:nvSpPr>
        <p:spPr>
          <a:xfrm>
            <a:off x="6188909" y="4901178"/>
            <a:ext cx="1922321" cy="215444"/>
          </a:xfrm>
          <a:prstGeom prst="rect">
            <a:avLst/>
          </a:prstGeom>
        </p:spPr>
        <p:txBody>
          <a:bodyPr wrap="none">
            <a:spAutoFit/>
          </a:bodyPr>
          <a:lstStyle/>
          <a:p>
            <a:pPr marL="457273" lvl="1">
              <a:spcBef>
                <a:spcPct val="0"/>
              </a:spcBef>
            </a:pPr>
            <a:r>
              <a:rPr lang="en-US" altLang="en-US" sz="800" dirty="0"/>
              <a:t>* Varies by age and product</a:t>
            </a:r>
          </a:p>
        </p:txBody>
      </p:sp>
      <p:sp>
        <p:nvSpPr>
          <p:cNvPr id="26" name="Rectangle 25">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sp>
        <p:nvSpPr>
          <p:cNvPr id="20" name="Rectangle 19"/>
          <p:cNvSpPr/>
          <p:nvPr/>
        </p:nvSpPr>
        <p:spPr>
          <a:xfrm>
            <a:off x="3956180" y="945564"/>
            <a:ext cx="4991877" cy="1092607"/>
          </a:xfrm>
          <a:prstGeom prst="rect">
            <a:avLst/>
          </a:prstGeom>
        </p:spPr>
        <p:txBody>
          <a:bodyPr wrap="square">
            <a:spAutoFit/>
          </a:bodyPr>
          <a:lstStyle/>
          <a:p>
            <a:r>
              <a:rPr lang="en-US" altLang="en-US" sz="1600" b="1" i="1" dirty="0"/>
              <a:t>Products and Best Risk Class Available: </a:t>
            </a:r>
          </a:p>
          <a:p>
            <a:pPr marL="285750" indent="-285750">
              <a:spcBef>
                <a:spcPct val="0"/>
              </a:spcBef>
              <a:buFont typeface="Arial" panose="020B0604020202020204" pitchFamily="34" charset="0"/>
              <a:buChar char="•"/>
            </a:pPr>
            <a:r>
              <a:rPr lang="en-US" altLang="en-US" sz="1100" i="1" dirty="0"/>
              <a:t>Transamerica Financial Foundation IUL</a:t>
            </a:r>
            <a:r>
              <a:rPr lang="en-US" altLang="en-US" sz="1100" i="1" baseline="48000" dirty="0"/>
              <a:t>®</a:t>
            </a:r>
            <a:r>
              <a:rPr lang="en-US" altLang="en-US" sz="1100" i="1" dirty="0"/>
              <a:t>: </a:t>
            </a:r>
            <a:r>
              <a:rPr lang="en-US" altLang="en-US" sz="1100" i="1" dirty="0">
                <a:solidFill>
                  <a:srgbClr val="00B050"/>
                </a:solidFill>
              </a:rPr>
              <a:t>All risk classes available</a:t>
            </a:r>
          </a:p>
          <a:p>
            <a:pPr marL="285750" indent="-285750">
              <a:spcBef>
                <a:spcPct val="0"/>
              </a:spcBef>
              <a:buFont typeface="Arial" panose="020B0604020202020204" pitchFamily="34" charset="0"/>
              <a:buChar char="•"/>
            </a:pPr>
            <a:r>
              <a:rPr lang="en-US" altLang="en-US" sz="1100" i="1" dirty="0"/>
              <a:t>Trendsetter</a:t>
            </a:r>
            <a:r>
              <a:rPr lang="en-US" altLang="en-US" sz="1100" i="1" baseline="48000" dirty="0"/>
              <a:t>®</a:t>
            </a:r>
            <a:r>
              <a:rPr lang="en-US" altLang="en-US" sz="1100" i="1" dirty="0"/>
              <a:t> Super: </a:t>
            </a:r>
            <a:r>
              <a:rPr lang="en-US" altLang="en-US" sz="1100" i="1" dirty="0">
                <a:solidFill>
                  <a:srgbClr val="00B050"/>
                </a:solidFill>
              </a:rPr>
              <a:t>All risk classes available</a:t>
            </a:r>
          </a:p>
          <a:p>
            <a:pPr marL="285750" indent="-285750">
              <a:spcBef>
                <a:spcPct val="0"/>
              </a:spcBef>
              <a:buFont typeface="Arial" panose="020B0604020202020204" pitchFamily="34" charset="0"/>
              <a:buChar char="•"/>
            </a:pPr>
            <a:r>
              <a:rPr lang="en-US" altLang="en-US" sz="1100" i="1" dirty="0"/>
              <a:t>Lifetime Whole Life: </a:t>
            </a:r>
            <a:r>
              <a:rPr lang="en-US" altLang="en-US" sz="1100" i="1" dirty="0">
                <a:solidFill>
                  <a:srgbClr val="00B050"/>
                </a:solidFill>
              </a:rPr>
              <a:t>All risk classes available</a:t>
            </a:r>
          </a:p>
          <a:p>
            <a:endParaRPr lang="en-US" sz="1600" dirty="0"/>
          </a:p>
        </p:txBody>
      </p:sp>
    </p:spTree>
    <p:extLst>
      <p:ext uri="{BB962C8B-B14F-4D97-AF65-F5344CB8AC3E}">
        <p14:creationId xmlns:p14="http://schemas.microsoft.com/office/powerpoint/2010/main" val="205061945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itle 17"/>
          <p:cNvSpPr>
            <a:spLocks noGrp="1"/>
          </p:cNvSpPr>
          <p:nvPr>
            <p:ph type="title"/>
          </p:nvPr>
        </p:nvSpPr>
        <p:spPr>
          <a:xfrm>
            <a:off x="343160" y="215319"/>
            <a:ext cx="5762007" cy="489465"/>
          </a:xfrm>
        </p:spPr>
        <p:txBody>
          <a:bodyPr/>
          <a:lstStyle/>
          <a:p>
            <a:r>
              <a:rPr lang="en-US" dirty="0"/>
              <a:t>ADDITIONAL GUIDELINES</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74157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7</a:t>
            </a:fld>
            <a:endParaRPr lang="en-US" dirty="0">
              <a:solidFill>
                <a:schemeClr val="bg1"/>
              </a:solidFill>
            </a:endParaRPr>
          </a:p>
        </p:txBody>
      </p:sp>
      <p:sp>
        <p:nvSpPr>
          <p:cNvPr id="13" name="Rectangle 12"/>
          <p:cNvSpPr/>
          <p:nvPr/>
        </p:nvSpPr>
        <p:spPr>
          <a:xfrm>
            <a:off x="430614" y="3457881"/>
            <a:ext cx="7861505" cy="830997"/>
          </a:xfrm>
          <a:prstGeom prst="rect">
            <a:avLst/>
          </a:prstGeom>
        </p:spPr>
        <p:txBody>
          <a:bodyPr wrap="square">
            <a:spAutoFit/>
          </a:bodyPr>
          <a:lstStyle/>
          <a:p>
            <a:pPr marL="73">
              <a:spcBef>
                <a:spcPct val="0"/>
              </a:spcBef>
            </a:pPr>
            <a:r>
              <a:rPr lang="en-US" sz="1600" dirty="0"/>
              <a:t>Juvenile guidelines will remain the same</a:t>
            </a:r>
          </a:p>
          <a:p>
            <a:pPr marL="73">
              <a:spcBef>
                <a:spcPct val="0"/>
              </a:spcBef>
            </a:pPr>
            <a:endParaRPr lang="en-US" sz="1600" dirty="0"/>
          </a:p>
          <a:p>
            <a:pPr marL="73">
              <a:spcBef>
                <a:spcPct val="0"/>
              </a:spcBef>
            </a:pPr>
            <a:r>
              <a:rPr lang="en-US" sz="1600" dirty="0"/>
              <a:t>Non-Med POS/ FastTrack will remain the same. </a:t>
            </a:r>
          </a:p>
        </p:txBody>
      </p:sp>
      <p:sp>
        <p:nvSpPr>
          <p:cNvPr id="24" name="Rectangle 23"/>
          <p:cNvSpPr/>
          <p:nvPr/>
        </p:nvSpPr>
        <p:spPr>
          <a:xfrm>
            <a:off x="430614" y="2448616"/>
            <a:ext cx="8148887" cy="338554"/>
          </a:xfrm>
          <a:prstGeom prst="rect">
            <a:avLst/>
          </a:prstGeom>
        </p:spPr>
        <p:txBody>
          <a:bodyPr wrap="square">
            <a:spAutoFit/>
          </a:bodyPr>
          <a:lstStyle/>
          <a:p>
            <a:pPr>
              <a:spcBef>
                <a:spcPct val="0"/>
              </a:spcBef>
            </a:pPr>
            <a:r>
              <a:rPr lang="en-US" altLang="en-US" sz="1600" dirty="0"/>
              <a:t>Insureds </a:t>
            </a:r>
            <a:r>
              <a:rPr lang="en-US" altLang="en-US" sz="1600" b="1" dirty="0">
                <a:solidFill>
                  <a:srgbClr val="FF0000"/>
                </a:solidFill>
              </a:rPr>
              <a:t>thru age 75 </a:t>
            </a:r>
            <a:r>
              <a:rPr lang="en-US" altLang="en-US" sz="1600" dirty="0"/>
              <a:t>and face amounts over </a:t>
            </a:r>
            <a:r>
              <a:rPr lang="en-US" altLang="en-US" sz="1600" b="1" dirty="0">
                <a:solidFill>
                  <a:srgbClr val="FF0000"/>
                </a:solidFill>
              </a:rPr>
              <a:t>$2,000,000 </a:t>
            </a:r>
            <a:r>
              <a:rPr lang="en-US" altLang="en-US" sz="1600" dirty="0"/>
              <a:t>:</a:t>
            </a:r>
            <a:endParaRPr lang="en-US" altLang="en-US" sz="1600" dirty="0">
              <a:solidFill>
                <a:schemeClr val="tx1">
                  <a:lumMod val="50000"/>
                </a:schemeClr>
              </a:solidFill>
            </a:endParaRPr>
          </a:p>
        </p:txBody>
      </p:sp>
      <p:sp>
        <p:nvSpPr>
          <p:cNvPr id="11" name="Rectangle 10"/>
          <p:cNvSpPr/>
          <p:nvPr/>
        </p:nvSpPr>
        <p:spPr>
          <a:xfrm>
            <a:off x="430614" y="1465693"/>
            <a:ext cx="7861505" cy="738664"/>
          </a:xfrm>
          <a:prstGeom prst="rect">
            <a:avLst/>
          </a:prstGeom>
        </p:spPr>
        <p:txBody>
          <a:bodyPr wrap="square">
            <a:spAutoFit/>
          </a:bodyPr>
          <a:lstStyle/>
          <a:p>
            <a:pPr lvl="1">
              <a:spcBef>
                <a:spcPct val="0"/>
              </a:spcBef>
            </a:pPr>
            <a:r>
              <a:rPr lang="en-US" altLang="en-US" sz="1400" b="1" u="sng" dirty="0"/>
              <a:t>Updated Underwriting Guidelines:</a:t>
            </a:r>
          </a:p>
          <a:p>
            <a:pPr marL="743023" lvl="1" indent="-285750">
              <a:spcBef>
                <a:spcPct val="0"/>
              </a:spcBef>
              <a:buFont typeface="Arial" charset="0"/>
              <a:buChar char="•"/>
            </a:pPr>
            <a:r>
              <a:rPr lang="en-US" sz="1400" dirty="0"/>
              <a:t>We are not currently accepting applications for proposed insureds over age 75</a:t>
            </a:r>
          </a:p>
          <a:p>
            <a:pPr marL="743023" lvl="1" indent="-285750">
              <a:spcBef>
                <a:spcPct val="0"/>
              </a:spcBef>
              <a:buFont typeface="Arial" charset="0"/>
              <a:buChar char="•"/>
            </a:pPr>
            <a:r>
              <a:rPr lang="en-US" altLang="en-US" sz="1400" dirty="0"/>
              <a:t>Please do not submit these cases</a:t>
            </a:r>
            <a:endParaRPr lang="en-US" altLang="en-US" sz="800" dirty="0"/>
          </a:p>
        </p:txBody>
      </p:sp>
      <p:sp>
        <p:nvSpPr>
          <p:cNvPr id="12" name="Rectangle 11"/>
          <p:cNvSpPr/>
          <p:nvPr/>
        </p:nvSpPr>
        <p:spPr>
          <a:xfrm>
            <a:off x="430613" y="949801"/>
            <a:ext cx="8148887" cy="338554"/>
          </a:xfrm>
          <a:prstGeom prst="rect">
            <a:avLst/>
          </a:prstGeom>
        </p:spPr>
        <p:txBody>
          <a:bodyPr wrap="square">
            <a:spAutoFit/>
          </a:bodyPr>
          <a:lstStyle/>
          <a:p>
            <a:pPr>
              <a:spcBef>
                <a:spcPct val="0"/>
              </a:spcBef>
            </a:pPr>
            <a:r>
              <a:rPr lang="en-US" altLang="en-US" sz="1600" dirty="0"/>
              <a:t>Insureds </a:t>
            </a:r>
            <a:r>
              <a:rPr lang="en-US" altLang="en-US" sz="1600" b="1" dirty="0">
                <a:solidFill>
                  <a:srgbClr val="FF0000"/>
                </a:solidFill>
              </a:rPr>
              <a:t>over age 75 </a:t>
            </a:r>
            <a:r>
              <a:rPr lang="en-US" altLang="en-US" sz="1600" dirty="0"/>
              <a:t>at all face amounts:</a:t>
            </a:r>
            <a:endParaRPr lang="en-US" altLang="en-US" sz="1600" dirty="0">
              <a:solidFill>
                <a:srgbClr val="FF0000"/>
              </a:solidFill>
            </a:endParaRPr>
          </a:p>
        </p:txBody>
      </p:sp>
      <p:sp>
        <p:nvSpPr>
          <p:cNvPr id="16" name="Rectangle 15">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sp>
        <p:nvSpPr>
          <p:cNvPr id="3" name="Rectangle 2"/>
          <p:cNvSpPr/>
          <p:nvPr/>
        </p:nvSpPr>
        <p:spPr>
          <a:xfrm>
            <a:off x="1037839" y="2766430"/>
            <a:ext cx="4572000" cy="523220"/>
          </a:xfrm>
          <a:prstGeom prst="rect">
            <a:avLst/>
          </a:prstGeom>
        </p:spPr>
        <p:txBody>
          <a:bodyPr>
            <a:spAutoFit/>
          </a:bodyPr>
          <a:lstStyle/>
          <a:p>
            <a:pPr marL="285823" lvl="0" indent="-285750">
              <a:spcBef>
                <a:spcPct val="0"/>
              </a:spcBef>
              <a:buFont typeface="Arial" charset="0"/>
              <a:buChar char="•"/>
            </a:pPr>
            <a:r>
              <a:rPr lang="en-US" sz="1400" dirty="0">
                <a:solidFill>
                  <a:srgbClr val="40474B"/>
                </a:solidFill>
              </a:rPr>
              <a:t>Normal age and amount requirements will continue to be required .</a:t>
            </a:r>
          </a:p>
        </p:txBody>
      </p:sp>
    </p:spTree>
    <p:extLst>
      <p:ext uri="{BB962C8B-B14F-4D97-AF65-F5344CB8AC3E}">
        <p14:creationId xmlns:p14="http://schemas.microsoft.com/office/powerpoint/2010/main" val="221301287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8BDD07E-06BC-D24A-8C9C-F0887EE3FC17}"/>
              </a:ext>
            </a:extLst>
          </p:cNvPr>
          <p:cNvSpPr>
            <a:spLocks noGrp="1"/>
          </p:cNvSpPr>
          <p:nvPr>
            <p:ph type="sldNum" sz="quarter" idx="12"/>
          </p:nvPr>
        </p:nvSpPr>
        <p:spPr/>
        <p:txBody>
          <a:bodyPr/>
          <a:lstStyle/>
          <a:p>
            <a:fld id="{716BC1C3-C832-FA4C-9911-3E1C355083BA}" type="slidenum">
              <a:rPr lang="en-US" smtClean="0">
                <a:solidFill>
                  <a:schemeClr val="bg1"/>
                </a:solidFill>
              </a:rPr>
              <a:pPr/>
              <a:t>8</a:t>
            </a:fld>
            <a:endParaRPr lang="en-US" dirty="0">
              <a:solidFill>
                <a:schemeClr val="bg1"/>
              </a:solidFill>
            </a:endParaRPr>
          </a:p>
        </p:txBody>
      </p: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69" name="Slide Number Placeholder 1">
            <a:extLst>
              <a:ext uri="{FF2B5EF4-FFF2-40B4-BE49-F238E27FC236}">
                <a16:creationId xmlns:a16="http://schemas.microsoft.com/office/drawing/2014/main" xmlns="" id="{DA900505-97C5-AB40-945E-F09545D6DD3D}"/>
              </a:ext>
            </a:extLst>
          </p:cNvPr>
          <p:cNvSpPr txBox="1">
            <a:spLocks/>
          </p:cNvSpPr>
          <p:nvPr/>
        </p:nvSpPr>
        <p:spPr>
          <a:xfrm>
            <a:off x="8728635" y="4842778"/>
            <a:ext cx="364393" cy="273844"/>
          </a:xfrm>
          <a:prstGeom prst="rect">
            <a:avLst/>
          </a:prstGeom>
        </p:spPr>
        <p:txBody>
          <a:bodyPr/>
          <a:lstStyle>
            <a:defPPr>
              <a:defRPr lang="en-US"/>
            </a:defPPr>
            <a:lvl1pPr marL="0" algn="l" defTabSz="457200" rtl="0" eaLnBrk="1" latinLnBrk="0" hangingPunct="1">
              <a:defRPr sz="900" kern="1200">
                <a:solidFill>
                  <a:srgbClr val="474747"/>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mtClean="0">
                <a:solidFill>
                  <a:schemeClr val="tx1"/>
                </a:solidFill>
              </a:rPr>
              <a:pPr/>
              <a:t>8</a:t>
            </a:fld>
            <a:endParaRPr lang="en-US" dirty="0">
              <a:solidFill>
                <a:schemeClr val="tx1"/>
              </a:solidFill>
            </a:endParaRPr>
          </a:p>
        </p:txBody>
      </p:sp>
      <p:sp>
        <p:nvSpPr>
          <p:cNvPr id="73" name="Title 13">
            <a:extLst>
              <a:ext uri="{FF2B5EF4-FFF2-40B4-BE49-F238E27FC236}">
                <a16:creationId xmlns:a16="http://schemas.microsoft.com/office/drawing/2014/main" xmlns="" id="{5C4B02E9-9C84-1846-A05C-EC57DA3ECC81}"/>
              </a:ext>
            </a:extLst>
          </p:cNvPr>
          <p:cNvSpPr>
            <a:spLocks noGrp="1"/>
          </p:cNvSpPr>
          <p:nvPr>
            <p:ph type="title"/>
          </p:nvPr>
        </p:nvSpPr>
        <p:spPr>
          <a:xfrm>
            <a:off x="350520" y="2681074"/>
            <a:ext cx="8037329" cy="489465"/>
          </a:xfrm>
        </p:spPr>
        <p:txBody>
          <a:bodyPr/>
          <a:lstStyle/>
          <a:p>
            <a:r>
              <a:rPr lang="en-US" dirty="0"/>
              <a:t>APPLICATION PART II</a:t>
            </a:r>
          </a:p>
        </p:txBody>
      </p:sp>
      <p:cxnSp>
        <p:nvCxnSpPr>
          <p:cNvPr id="74" name="Straight Connector 73">
            <a:extLst>
              <a:ext uri="{FF2B5EF4-FFF2-40B4-BE49-F238E27FC236}">
                <a16:creationId xmlns:a16="http://schemas.microsoft.com/office/drawing/2014/main" xmlns="" id="{BA976105-897F-614F-8125-40C0D5719C25}"/>
              </a:ext>
            </a:extLst>
          </p:cNvPr>
          <p:cNvCxnSpPr>
            <a:cxnSpLocks/>
          </p:cNvCxnSpPr>
          <p:nvPr/>
        </p:nvCxnSpPr>
        <p:spPr>
          <a:xfrm>
            <a:off x="0" y="3178392"/>
            <a:ext cx="533724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75" name="Picture 74">
            <a:extLst>
              <a:ext uri="{FF2B5EF4-FFF2-40B4-BE49-F238E27FC236}">
                <a16:creationId xmlns:a16="http://schemas.microsoft.com/office/drawing/2014/main" xmlns="" id="{941C9DA4-EC2F-8D4B-8A69-CA8347DC0F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35"/>
            <a:ext cx="9144000" cy="2576531"/>
          </a:xfrm>
          <a:prstGeom prst="rect">
            <a:avLst/>
          </a:prstGeom>
        </p:spPr>
      </p:pic>
      <p:sp>
        <p:nvSpPr>
          <p:cNvPr id="76" name="Shape 258">
            <a:extLst>
              <a:ext uri="{FF2B5EF4-FFF2-40B4-BE49-F238E27FC236}">
                <a16:creationId xmlns:a16="http://schemas.microsoft.com/office/drawing/2014/main" xmlns="" id="{C2D352F5-7067-9049-A29F-C0B95A27EB77}"/>
              </a:ext>
            </a:extLst>
          </p:cNvPr>
          <p:cNvSpPr/>
          <p:nvPr/>
        </p:nvSpPr>
        <p:spPr>
          <a:xfrm flipH="1">
            <a:off x="8221698" y="-6922"/>
            <a:ext cx="922302" cy="25988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7" name="Rectangle 76">
            <a:extLst>
              <a:ext uri="{FF2B5EF4-FFF2-40B4-BE49-F238E27FC236}">
                <a16:creationId xmlns:a16="http://schemas.microsoft.com/office/drawing/2014/main" xmlns="" id="{84185DED-0B6A-3845-88EE-77C8DCE3B8B4}"/>
              </a:ext>
            </a:extLst>
          </p:cNvPr>
          <p:cNvSpPr/>
          <p:nvPr/>
        </p:nvSpPr>
        <p:spPr>
          <a:xfrm>
            <a:off x="350520" y="4856611"/>
            <a:ext cx="2986715" cy="246221"/>
          </a:xfrm>
          <a:prstGeom prst="rect">
            <a:avLst/>
          </a:prstGeom>
        </p:spPr>
        <p:txBody>
          <a:bodyPr wrap="none">
            <a:spAutoFit/>
          </a:bodyPr>
          <a:lstStyle/>
          <a:p>
            <a:r>
              <a:rPr lang="en-US" sz="1000" dirty="0"/>
              <a:t>Not For Use With the Public. For Agent Use Only.</a:t>
            </a:r>
          </a:p>
        </p:txBody>
      </p:sp>
      <p:sp>
        <p:nvSpPr>
          <p:cNvPr id="78" name="Rectangle 77">
            <a:extLst>
              <a:ext uri="{FF2B5EF4-FFF2-40B4-BE49-F238E27FC236}">
                <a16:creationId xmlns:a16="http://schemas.microsoft.com/office/drawing/2014/main" xmlns="" id="{6456B945-0FAF-E54E-AA47-2B1BE625A1FC}"/>
              </a:ext>
            </a:extLst>
          </p:cNvPr>
          <p:cNvSpPr/>
          <p:nvPr/>
        </p:nvSpPr>
        <p:spPr>
          <a:xfrm>
            <a:off x="350520" y="3319481"/>
            <a:ext cx="7871178" cy="1200329"/>
          </a:xfrm>
          <a:prstGeom prst="rect">
            <a:avLst/>
          </a:prstGeom>
        </p:spPr>
        <p:txBody>
          <a:bodyPr wrap="square">
            <a:spAutoFit/>
          </a:bodyPr>
          <a:lstStyle/>
          <a:p>
            <a:pPr marL="743023" lvl="1" indent="-285750">
              <a:spcBef>
                <a:spcPct val="0"/>
              </a:spcBef>
              <a:buFont typeface="Arial" charset="0"/>
              <a:buChar char="•"/>
            </a:pPr>
            <a:r>
              <a:rPr lang="en-US" altLang="en-US" sz="1200" dirty="0"/>
              <a:t>With no </a:t>
            </a:r>
            <a:r>
              <a:rPr lang="en-US" altLang="en-US" sz="1200" dirty="0" err="1"/>
              <a:t>Paramed</a:t>
            </a:r>
            <a:r>
              <a:rPr lang="en-US" altLang="en-US" sz="1200" dirty="0"/>
              <a:t> or Fluids, the Part II is critical</a:t>
            </a:r>
          </a:p>
          <a:p>
            <a:pPr marL="743023" lvl="1" indent="-285750">
              <a:spcBef>
                <a:spcPct val="0"/>
              </a:spcBef>
              <a:buFont typeface="Arial" charset="0"/>
              <a:buChar char="•"/>
            </a:pPr>
            <a:r>
              <a:rPr lang="en-US" altLang="en-US" sz="1200" dirty="0"/>
              <a:t>You are the field </a:t>
            </a:r>
            <a:r>
              <a:rPr lang="en-US" altLang="en-US" sz="1200" b="1" dirty="0"/>
              <a:t>underwriter</a:t>
            </a:r>
            <a:r>
              <a:rPr lang="en-US" altLang="en-US" sz="1200" dirty="0"/>
              <a:t>!</a:t>
            </a:r>
          </a:p>
          <a:p>
            <a:pPr marL="743023" lvl="1" indent="-285750">
              <a:spcBef>
                <a:spcPct val="0"/>
              </a:spcBef>
              <a:buFont typeface="Arial" charset="0"/>
              <a:buChar char="•"/>
            </a:pPr>
            <a:r>
              <a:rPr lang="en-US" altLang="en-US" sz="1200" dirty="0"/>
              <a:t>Choose “Full” Application on iGo and complete Part I &amp; Part II</a:t>
            </a:r>
          </a:p>
          <a:p>
            <a:pPr marL="743023" lvl="1" indent="-285750">
              <a:spcBef>
                <a:spcPct val="0"/>
              </a:spcBef>
              <a:buFont typeface="Arial" charset="0"/>
              <a:buChar char="•"/>
            </a:pPr>
            <a:r>
              <a:rPr lang="en-US" altLang="en-US" sz="1200" dirty="0"/>
              <a:t>Not available with Express app</a:t>
            </a:r>
          </a:p>
          <a:p>
            <a:pPr marL="743023" lvl="1" indent="-285750">
              <a:spcBef>
                <a:spcPct val="0"/>
              </a:spcBef>
              <a:buFont typeface="Arial" charset="0"/>
              <a:buChar char="•"/>
            </a:pPr>
            <a:r>
              <a:rPr lang="en-US" altLang="en-US" sz="1200" dirty="0"/>
              <a:t>Ensuring the Part II is completed accurately and matches the data, will help expedite the process</a:t>
            </a:r>
          </a:p>
          <a:p>
            <a:pPr marL="743023" lvl="1" indent="-285750">
              <a:spcBef>
                <a:spcPct val="0"/>
              </a:spcBef>
              <a:buFont typeface="Arial" charset="0"/>
              <a:buChar char="•"/>
            </a:pPr>
            <a:r>
              <a:rPr lang="en-US" altLang="en-US" sz="1200" dirty="0"/>
              <a:t>Data that doesn’t align, may require additional requirements</a:t>
            </a:r>
            <a:endParaRPr lang="en-US" altLang="en-US" sz="1400" i="1" dirty="0"/>
          </a:p>
        </p:txBody>
      </p:sp>
    </p:spTree>
    <p:extLst>
      <p:ext uri="{BB962C8B-B14F-4D97-AF65-F5344CB8AC3E}">
        <p14:creationId xmlns:p14="http://schemas.microsoft.com/office/powerpoint/2010/main" val="54795088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67D1EEAF-CD80-9B41-B8B7-E5615B140BEB}"/>
              </a:ext>
            </a:extLst>
          </p:cNvPr>
          <p:cNvCxnSpPr>
            <a:cxnSpLocks/>
          </p:cNvCxnSpPr>
          <p:nvPr/>
        </p:nvCxnSpPr>
        <p:spPr>
          <a:xfrm>
            <a:off x="0" y="728032"/>
            <a:ext cx="279964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205139BA-4B3D-9C40-B74C-27A1DEE911E7}"/>
              </a:ext>
            </a:extLst>
          </p:cNvPr>
          <p:cNvSpPr/>
          <p:nvPr/>
        </p:nvSpPr>
        <p:spPr>
          <a:xfrm>
            <a:off x="360585" y="4847109"/>
            <a:ext cx="1755609" cy="230832"/>
          </a:xfrm>
          <a:prstGeom prst="rect">
            <a:avLst/>
          </a:prstGeom>
        </p:spPr>
        <p:txBody>
          <a:bodyPr wrap="none">
            <a:spAutoFit/>
          </a:bodyPr>
          <a:lstStyle/>
          <a:p>
            <a:r>
              <a:rPr lang="en-US" sz="900" b="1" dirty="0">
                <a:solidFill>
                  <a:schemeClr val="bg1"/>
                </a:solidFill>
              </a:rPr>
              <a:t>Add Proper Disclosure Here.</a:t>
            </a:r>
          </a:p>
        </p:txBody>
      </p:sp>
      <p:sp>
        <p:nvSpPr>
          <p:cNvPr id="18" name="Title 17"/>
          <p:cNvSpPr>
            <a:spLocks noGrp="1"/>
          </p:cNvSpPr>
          <p:nvPr>
            <p:ph type="title"/>
          </p:nvPr>
        </p:nvSpPr>
        <p:spPr>
          <a:xfrm>
            <a:off x="343160" y="215319"/>
            <a:ext cx="3597469" cy="489465"/>
          </a:xfrm>
        </p:spPr>
        <p:txBody>
          <a:bodyPr/>
          <a:lstStyle/>
          <a:p>
            <a:r>
              <a:rPr lang="en-US" dirty="0"/>
              <a:t>iGO and PART II – TERM</a:t>
            </a:r>
          </a:p>
        </p:txBody>
      </p:sp>
      <p:cxnSp>
        <p:nvCxnSpPr>
          <p:cNvPr id="17" name="Straight Connector 16">
            <a:extLst>
              <a:ext uri="{FF2B5EF4-FFF2-40B4-BE49-F238E27FC236}">
                <a16:creationId xmlns:a16="http://schemas.microsoft.com/office/drawing/2014/main" xmlns="" id="{9091643B-4491-AF49-BB97-1CDC29B06DB0}"/>
              </a:ext>
            </a:extLst>
          </p:cNvPr>
          <p:cNvCxnSpPr>
            <a:cxnSpLocks/>
          </p:cNvCxnSpPr>
          <p:nvPr/>
        </p:nvCxnSpPr>
        <p:spPr>
          <a:xfrm>
            <a:off x="0" y="728032"/>
            <a:ext cx="373565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7" name="Shape 258">
            <a:extLst>
              <a:ext uri="{FF2B5EF4-FFF2-40B4-BE49-F238E27FC236}">
                <a16:creationId xmlns:a16="http://schemas.microsoft.com/office/drawing/2014/main" xmlns="" id="{0AF97395-1A8C-C24B-9A73-BAD1189A3081}"/>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78" name="Shape 111">
            <a:extLst>
              <a:ext uri="{FF2B5EF4-FFF2-40B4-BE49-F238E27FC236}">
                <a16:creationId xmlns:a16="http://schemas.microsoft.com/office/drawing/2014/main" xmlns="" id="{06EEFE1D-84A7-6246-8249-6EDB37D2AF68}"/>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79" name="Slide Number Placeholder 3">
            <a:extLst>
              <a:ext uri="{FF2B5EF4-FFF2-40B4-BE49-F238E27FC236}">
                <a16:creationId xmlns:a16="http://schemas.microsoft.com/office/drawing/2014/main" xmlns="" id="{1A1DAA0C-D50A-F549-9EF1-36D34F1BEDC2}"/>
              </a:ext>
            </a:extLst>
          </p:cNvPr>
          <p:cNvSpPr>
            <a:spLocks noGrp="1"/>
          </p:cNvSpPr>
          <p:nvPr>
            <p:ph type="sldNum" sz="quarter" idx="12"/>
          </p:nvPr>
        </p:nvSpPr>
        <p:spPr>
          <a:xfrm>
            <a:off x="8728635" y="4842778"/>
            <a:ext cx="364393" cy="273844"/>
          </a:xfrm>
        </p:spPr>
        <p:txBody>
          <a:bodyPr/>
          <a:lstStyle/>
          <a:p>
            <a:fld id="{716BC1C3-C832-FA4C-9911-3E1C355083BA}" type="slidenum">
              <a:rPr lang="en-US" smtClean="0">
                <a:solidFill>
                  <a:schemeClr val="bg1"/>
                </a:solidFill>
              </a:rPr>
              <a:pPr/>
              <a:t>9</a:t>
            </a:fld>
            <a:endParaRPr lang="en-US" dirty="0">
              <a:solidFill>
                <a:schemeClr val="bg1"/>
              </a:solidFill>
            </a:endParaRPr>
          </a:p>
        </p:txBody>
      </p:sp>
      <p:pic>
        <p:nvPicPr>
          <p:cNvPr id="16" name="Picture 15"/>
          <p:cNvPicPr/>
          <p:nvPr/>
        </p:nvPicPr>
        <p:blipFill>
          <a:blip r:embed="rId3"/>
          <a:stretch>
            <a:fillRect/>
          </a:stretch>
        </p:blipFill>
        <p:spPr>
          <a:xfrm>
            <a:off x="1399822" y="1015818"/>
            <a:ext cx="5943600" cy="3705225"/>
          </a:xfrm>
          <a:prstGeom prst="rect">
            <a:avLst/>
          </a:prstGeom>
        </p:spPr>
      </p:pic>
      <p:sp>
        <p:nvSpPr>
          <p:cNvPr id="2" name="Oval 1"/>
          <p:cNvSpPr/>
          <p:nvPr/>
        </p:nvSpPr>
        <p:spPr>
          <a:xfrm>
            <a:off x="2260121" y="4103649"/>
            <a:ext cx="3560816" cy="743460"/>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tx1">
                  <a:lumMod val="75000"/>
                </a:schemeClr>
              </a:solidFill>
              <a:latin typeface="Arial"/>
              <a:cs typeface="Arial"/>
            </a:endParaRPr>
          </a:p>
        </p:txBody>
      </p:sp>
      <p:sp>
        <p:nvSpPr>
          <p:cNvPr id="11" name="Rectangle 10">
            <a:extLst>
              <a:ext uri="{FF2B5EF4-FFF2-40B4-BE49-F238E27FC236}">
                <a16:creationId xmlns:a16="http://schemas.microsoft.com/office/drawing/2014/main" xmlns="" id="{C7E3978A-F925-CD41-8065-B640D1B60173}"/>
              </a:ext>
            </a:extLst>
          </p:cNvPr>
          <p:cNvSpPr/>
          <p:nvPr/>
        </p:nvSpPr>
        <p:spPr>
          <a:xfrm>
            <a:off x="337124" y="4835562"/>
            <a:ext cx="2986715" cy="246221"/>
          </a:xfrm>
          <a:prstGeom prst="rect">
            <a:avLst/>
          </a:prstGeom>
        </p:spPr>
        <p:txBody>
          <a:bodyPr wrap="none">
            <a:spAutoFit/>
          </a:bodyPr>
          <a:lstStyle/>
          <a:p>
            <a:r>
              <a:rPr lang="en-US" sz="1000" dirty="0"/>
              <a:t>Not For Use With the Public. For Agent Use Only.</a:t>
            </a:r>
          </a:p>
        </p:txBody>
      </p:sp>
    </p:spTree>
    <p:extLst>
      <p:ext uri="{BB962C8B-B14F-4D97-AF65-F5344CB8AC3E}">
        <p14:creationId xmlns:p14="http://schemas.microsoft.com/office/powerpoint/2010/main" val="100307582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theme/theme1.xml><?xml version="1.0" encoding="utf-8"?>
<a:theme xmlns:a="http://schemas.openxmlformats.org/drawingml/2006/main" name="TA_BASIC_Template_020319">
  <a:themeElements>
    <a:clrScheme name="Custom 1">
      <a:dk1>
        <a:srgbClr val="40474B"/>
      </a:dk1>
      <a:lt1>
        <a:srgbClr val="FFFFFF"/>
      </a:lt1>
      <a:dk2>
        <a:srgbClr val="939598"/>
      </a:dk2>
      <a:lt2>
        <a:srgbClr val="40474B"/>
      </a:lt2>
      <a:accent1>
        <a:srgbClr val="EE0000"/>
      </a:accent1>
      <a:accent2>
        <a:srgbClr val="0069B3"/>
      </a:accent2>
      <a:accent3>
        <a:srgbClr val="FFAD00"/>
      </a:accent3>
      <a:accent4>
        <a:srgbClr val="1F355E"/>
      </a:accent4>
      <a:accent5>
        <a:srgbClr val="D61E58"/>
      </a:accent5>
      <a:accent6>
        <a:srgbClr val="6C2365"/>
      </a:accent6>
      <a:hlink>
        <a:srgbClr val="007C86"/>
      </a:hlink>
      <a:folHlink>
        <a:srgbClr val="4046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tx1">
                <a:lumMod val="7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1270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600" dirty="0" smtClean="0">
            <a:latin typeface="Arial"/>
            <a:cs typeface="Arial"/>
          </a:defRPr>
        </a:defPPr>
      </a:lstStyle>
    </a:txDef>
  </a:objectDefaults>
  <a:extraClrSchemeLst/>
  <a:extLst>
    <a:ext uri="{05A4C25C-085E-4340-85A3-A5531E510DB2}">
      <thm15:themeFamily xmlns:thm15="http://schemas.microsoft.com/office/thememl/2012/main" name="Presentation14" id="{A1117961-CD6D-434B-99DC-0C851FEBA9F5}" vid="{2B88AD03-FC3B-1240-94D1-AD786AE22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0AE844ECA18458B87AC1077DEE589" ma:contentTypeVersion="3" ma:contentTypeDescription="Create a new document." ma:contentTypeScope="" ma:versionID="17828aebe8c9bc5500e45e7870363b67">
  <xsd:schema xmlns:xsd="http://www.w3.org/2001/XMLSchema" xmlns:xs="http://www.w3.org/2001/XMLSchema" xmlns:p="http://schemas.microsoft.com/office/2006/metadata/properties" xmlns:ns2="001485a9-3575-4276-b2af-5bb22d7f0551" targetNamespace="http://schemas.microsoft.com/office/2006/metadata/properties" ma:root="true" ma:fieldsID="89da8099be7781c693f9fbf172828edf" ns2:_="">
    <xsd:import namespace="001485a9-3575-4276-b2af-5bb22d7f0551"/>
    <xsd:element name="properties">
      <xsd:complexType>
        <xsd:sequence>
          <xsd:element name="documentManagement">
            <xsd:complexType>
              <xsd:all>
                <xsd:element ref="ns2:Date_x0020_Updated" minOccurs="0"/>
                <xsd:element ref="ns2:a2fr"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485a9-3575-4276-b2af-5bb22d7f0551" elementFormDefault="qualified">
    <xsd:import namespace="http://schemas.microsoft.com/office/2006/documentManagement/types"/>
    <xsd:import namespace="http://schemas.microsoft.com/office/infopath/2007/PartnerControls"/>
    <xsd:element name="Date_x0020_Updated" ma:index="8" nillable="true" ma:displayName="Version Date" ma:internalName="Date_x0020_Updated">
      <xsd:simpleType>
        <xsd:restriction base="dms:Text">
          <xsd:maxLength value="255"/>
        </xsd:restriction>
      </xsd:simpleType>
    </xsd:element>
    <xsd:element name="a2fr" ma:index="9" nillable="true" ma:displayName="Form Number" ma:internalName="a2fr">
      <xsd:simpleType>
        <xsd:restriction base="dms:Text"/>
      </xsd:simpleType>
    </xsd:element>
    <xsd:element name="Audience" ma:index="10" nillable="true" ma:displayName="Audience" ma:internalName="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2fr xmlns="001485a9-3575-4276-b2af-5bb22d7f0551" xsi:nil="true"/>
    <Date_x0020_Updated xmlns="001485a9-3575-4276-b2af-5bb22d7f0551" xsi:nil="true"/>
    <Audience xmlns="001485a9-3575-4276-b2af-5bb22d7f05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A8D2AE-0AED-4175-8252-3D88C7EE9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1485a9-3575-4276-b2af-5bb22d7f0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38032D-AC95-48B6-9FDB-D6D172467BC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01485a9-3575-4276-b2af-5bb22d7f0551"/>
    <ds:schemaRef ds:uri="http://www.w3.org/XML/1998/namespace"/>
    <ds:schemaRef ds:uri="http://purl.org/dc/dcmitype/"/>
  </ds:schemaRefs>
</ds:datastoreItem>
</file>

<file path=customXml/itemProps3.xml><?xml version="1.0" encoding="utf-8"?>
<ds:datastoreItem xmlns:ds="http://schemas.openxmlformats.org/officeDocument/2006/customXml" ds:itemID="{704A2DC7-DB11-41E2-8899-C0F14E42C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TA_BASIC_Template_020319</Template>
  <TotalTime>3415</TotalTime>
  <Words>1454</Words>
  <Application>Microsoft Office PowerPoint</Application>
  <PresentationFormat>On-screen Show (16:9)</PresentationFormat>
  <Paragraphs>228</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Gobold Bold</vt:lpstr>
      <vt:lpstr>Helvetica</vt:lpstr>
      <vt:lpstr>Impact</vt:lpstr>
      <vt:lpstr>Lucida Grande</vt:lpstr>
      <vt:lpstr>Wingdings</vt:lpstr>
      <vt:lpstr>TA_BASIC_Template_020319</vt:lpstr>
      <vt:lpstr>PowerPoint Presentation</vt:lpstr>
      <vt:lpstr>We ARE HERE FOR YOU</vt:lpstr>
      <vt:lpstr>EXPANDED NONMEDICAL LIMITS</vt:lpstr>
      <vt:lpstr>Temporary options for UW REQUIREMENTS</vt:lpstr>
      <vt:lpstr>Transamerica Lifetime WL</vt:lpstr>
      <vt:lpstr>UW requirements</vt:lpstr>
      <vt:lpstr>ADDITIONAL GUIDELINES</vt:lpstr>
      <vt:lpstr>APPLICATION PART II</vt:lpstr>
      <vt:lpstr>iGO and PART II – TERM</vt:lpstr>
      <vt:lpstr>iGO and PART II – TERM</vt:lpstr>
      <vt:lpstr>iGO and NONMED– FFIUL</vt:lpstr>
      <vt:lpstr>iGO and NONMED– FFIUL</vt:lpstr>
      <vt:lpstr>iGO and NON MED– FFIUL</vt:lpstr>
      <vt:lpstr>AVAILABLE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REGULAR for HEADLINES</dc:title>
  <dc:creator>Golder, Heather</dc:creator>
  <cp:lastModifiedBy>Hunter, Christy</cp:lastModifiedBy>
  <cp:revision>301</cp:revision>
  <cp:lastPrinted>2017-04-03T19:59:35Z</cp:lastPrinted>
  <dcterms:created xsi:type="dcterms:W3CDTF">2019-02-19T18:08:33Z</dcterms:created>
  <dcterms:modified xsi:type="dcterms:W3CDTF">2020-04-08T18:48:01Z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0x0101007610AE844ECA18458B87AC1077DEE589</vt:lpwstr>
  </property>
</Properties>
</file>